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65" r:id="rId5"/>
    <p:sldId id="272" r:id="rId6"/>
    <p:sldId id="261" r:id="rId7"/>
    <p:sldId id="1086" r:id="rId8"/>
    <p:sldId id="1088" r:id="rId9"/>
    <p:sldId id="1081" r:id="rId10"/>
    <p:sldId id="1087" r:id="rId11"/>
    <p:sldId id="1084" r:id="rId12"/>
    <p:sldId id="605" r:id="rId13"/>
    <p:sldId id="1079" r:id="rId14"/>
    <p:sldId id="1090" r:id="rId15"/>
    <p:sldId id="1082" r:id="rId16"/>
    <p:sldId id="1089" r:id="rId17"/>
    <p:sldId id="1080" r:id="rId18"/>
    <p:sldId id="1083" r:id="rId19"/>
    <p:sldId id="260" r:id="rId20"/>
    <p:sldId id="1097" r:id="rId21"/>
    <p:sldId id="1092" r:id="rId22"/>
    <p:sldId id="1093" r:id="rId23"/>
    <p:sldId id="1096" r:id="rId24"/>
    <p:sldId id="1095" r:id="rId25"/>
    <p:sldId id="502" r:id="rId26"/>
    <p:sldId id="525" r:id="rId27"/>
    <p:sldId id="523" r:id="rId28"/>
    <p:sldId id="524" r:id="rId29"/>
    <p:sldId id="279" r:id="rId30"/>
    <p:sldId id="504" r:id="rId31"/>
    <p:sldId id="1022" r:id="rId32"/>
    <p:sldId id="1098" r:id="rId33"/>
    <p:sldId id="1100" r:id="rId34"/>
    <p:sldId id="505" r:id="rId35"/>
    <p:sldId id="511" r:id="rId36"/>
    <p:sldId id="500" r:id="rId37"/>
    <p:sldId id="515" r:id="rId38"/>
    <p:sldId id="516" r:id="rId39"/>
    <p:sldId id="517" r:id="rId40"/>
    <p:sldId id="512" r:id="rId41"/>
    <p:sldId id="518" r:id="rId42"/>
    <p:sldId id="519" r:id="rId43"/>
    <p:sldId id="520" r:id="rId44"/>
    <p:sldId id="521" r:id="rId45"/>
    <p:sldId id="267" r:id="rId4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EA2839"/>
    <a:srgbClr val="CBCCCB"/>
    <a:srgbClr val="00B0AA"/>
    <a:srgbClr val="0F99D6"/>
    <a:srgbClr val="DCAB27"/>
    <a:srgbClr val="D48028"/>
    <a:srgbClr val="FFFFFF"/>
    <a:srgbClr val="4D4D4C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76733" autoAdjust="0"/>
  </p:normalViewPr>
  <p:slideViewPr>
    <p:cSldViewPr snapToGrid="0" snapToObjects="1">
      <p:cViewPr varScale="1">
        <p:scale>
          <a:sx n="31" d="100"/>
          <a:sy n="31" d="100"/>
        </p:scale>
        <p:origin x="1224" y="36"/>
      </p:cViewPr>
      <p:guideLst>
        <p:guide orient="horz" pos="2160"/>
        <p:guide pos="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48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hi-my.sharepoint.com/personal/scampbell_phinational_org/Documents/Documents/Fact%20Sheets/Annual%20Research%20Briefs/2020/Annual%20Research%20Briefs%20Charts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ampbell\Downloads\LongTerm_OccupationalProj_2026_MI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phi-my.sharepoint.com/personal/scampbell_phinational_org/Documents/Documents/Altarum%20Michigan%20Report/Chapter%203%20-%20Workforce%20Gaps/Section%202%20Char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ampbell\Downloads\LongTerm_OccupationalProj_2026_MI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hi-my.sharepoint.com/personal/scampbell_phinational_org/Documents/Documents/Fact%20Sheets/Annual%20Research%20Briefs/2020/Annual%20Research%20Briefs%20Charts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'1 Employment Trends'!$A$2</c:f>
              <c:strCache>
                <c:ptCount val="1"/>
                <c:pt idx="0">
                  <c:v>Home Care Workers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Trends'!$B$2:$L$2</c:f>
              <c:numCache>
                <c:formatCode>#,##0</c:formatCode>
                <c:ptCount val="11"/>
                <c:pt idx="0">
                  <c:v>973470</c:v>
                </c:pt>
                <c:pt idx="1">
                  <c:v>1049790</c:v>
                </c:pt>
                <c:pt idx="2">
                  <c:v>1110440</c:v>
                </c:pt>
                <c:pt idx="3">
                  <c:v>1184730</c:v>
                </c:pt>
                <c:pt idx="4">
                  <c:v>1263260</c:v>
                </c:pt>
                <c:pt idx="5">
                  <c:v>1353340</c:v>
                </c:pt>
                <c:pt idx="6">
                  <c:v>1465470</c:v>
                </c:pt>
                <c:pt idx="7">
                  <c:v>1574780</c:v>
                </c:pt>
                <c:pt idx="8">
                  <c:v>2126370</c:v>
                </c:pt>
                <c:pt idx="9">
                  <c:v>2259570</c:v>
                </c:pt>
                <c:pt idx="10">
                  <c:v>2384130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7-4942-AC51-41CD1F9B7938}"/>
            </c:ext>
          </c:extLst>
        </c:ser>
        <c:ser>
          <c:idx val="1"/>
          <c:order val="1"/>
          <c:tx>
            <c:strRef>
              <c:f>'1 Employment Trends'!$A$3</c:f>
              <c:strCache>
                <c:ptCount val="1"/>
                <c:pt idx="0">
                  <c:v>Residential Care Aides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Trends'!$B$3:$L$3</c:f>
              <c:numCache>
                <c:formatCode>#,##0</c:formatCode>
                <c:ptCount val="11"/>
                <c:pt idx="0">
                  <c:v>570630</c:v>
                </c:pt>
                <c:pt idx="1">
                  <c:v>589830</c:v>
                </c:pt>
                <c:pt idx="2">
                  <c:v>597130</c:v>
                </c:pt>
                <c:pt idx="3">
                  <c:v>610160</c:v>
                </c:pt>
                <c:pt idx="4">
                  <c:v>635910</c:v>
                </c:pt>
                <c:pt idx="5">
                  <c:v>657820</c:v>
                </c:pt>
                <c:pt idx="6">
                  <c:v>677390</c:v>
                </c:pt>
                <c:pt idx="7">
                  <c:v>690640</c:v>
                </c:pt>
                <c:pt idx="8">
                  <c:v>704060</c:v>
                </c:pt>
                <c:pt idx="9">
                  <c:v>720480</c:v>
                </c:pt>
                <c:pt idx="10">
                  <c:v>734600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7-4942-AC51-41CD1F9B7938}"/>
            </c:ext>
          </c:extLst>
        </c:ser>
        <c:ser>
          <c:idx val="2"/>
          <c:order val="2"/>
          <c:tx>
            <c:strRef>
              <c:f>'1 Employment Trends'!$A$4</c:f>
              <c:strCache>
                <c:ptCount val="1"/>
                <c:pt idx="0">
                  <c:v>Nursing Assistants in Nursing Homes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Trends'!$B$4:$L$4</c:f>
              <c:numCache>
                <c:formatCode>#,##0</c:formatCode>
                <c:ptCount val="11"/>
                <c:pt idx="0">
                  <c:v>609440</c:v>
                </c:pt>
                <c:pt idx="1">
                  <c:v>616590</c:v>
                </c:pt>
                <c:pt idx="2">
                  <c:v>627370</c:v>
                </c:pt>
                <c:pt idx="3">
                  <c:v>620410</c:v>
                </c:pt>
                <c:pt idx="4">
                  <c:v>622850</c:v>
                </c:pt>
                <c:pt idx="5">
                  <c:v>616550</c:v>
                </c:pt>
                <c:pt idx="6">
                  <c:v>612120</c:v>
                </c:pt>
                <c:pt idx="7">
                  <c:v>602630</c:v>
                </c:pt>
                <c:pt idx="8">
                  <c:v>594460</c:v>
                </c:pt>
                <c:pt idx="9">
                  <c:v>581140</c:v>
                </c:pt>
                <c:pt idx="10">
                  <c:v>566240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7-4942-AC51-41CD1F9B7938}"/>
            </c:ext>
          </c:extLst>
        </c:ser>
        <c:ser>
          <c:idx val="3"/>
          <c:order val="3"/>
          <c:tx>
            <c:strRef>
              <c:f>'1 Employment Trends'!$A$5</c:f>
              <c:strCache>
                <c:ptCount val="1"/>
                <c:pt idx="0">
                  <c:v>Direct Care Workers in Other Industries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Trends'!$B$5:$L$5</c:f>
              <c:numCache>
                <c:formatCode>#,##0</c:formatCode>
                <c:ptCount val="11"/>
                <c:pt idx="0">
                  <c:v>870430</c:v>
                </c:pt>
                <c:pt idx="1">
                  <c:v>863750</c:v>
                </c:pt>
                <c:pt idx="2">
                  <c:v>877010</c:v>
                </c:pt>
                <c:pt idx="3">
                  <c:v>829880</c:v>
                </c:pt>
                <c:pt idx="4">
                  <c:v>847990</c:v>
                </c:pt>
                <c:pt idx="5">
                  <c:v>856110</c:v>
                </c:pt>
                <c:pt idx="6">
                  <c:v>855450</c:v>
                </c:pt>
                <c:pt idx="7">
                  <c:v>881650</c:v>
                </c:pt>
                <c:pt idx="8">
                  <c:v>885350</c:v>
                </c:pt>
                <c:pt idx="9">
                  <c:v>899390</c:v>
                </c:pt>
                <c:pt idx="10">
                  <c:v>896450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27-4942-AC51-41CD1F9B7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324784"/>
        <c:axId val="1872637168"/>
      </c:areaChart>
      <c:lineChart>
        <c:grouping val="standard"/>
        <c:varyColors val="0"/>
        <c:ser>
          <c:idx val="4"/>
          <c:order val="4"/>
          <c:tx>
            <c:strRef>
              <c:f>'1 Employment Trends'!$A$6</c:f>
              <c:strCache>
                <c:ptCount val="1"/>
                <c:pt idx="0">
                  <c:v>All Direct Care Workers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BC-4D76-9526-0D299B13D9C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BC-4D76-9526-0D299B13D9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BC-4D76-9526-0D299B13D9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BC-4D76-9526-0D299B13D9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BC-4D76-9526-0D299B13D9C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BC-4D76-9526-0D299B13D9C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BC-4D76-9526-0D299B13D9C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BC-4D76-9526-0D299B13D9C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BC-4D76-9526-0D299B13D9C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BC-4D76-9526-0D299B13D9CE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BC-4D76-9526-0D299B13D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Trends'!$B$6:$L$6</c:f>
              <c:numCache>
                <c:formatCode>#,##0</c:formatCode>
                <c:ptCount val="11"/>
                <c:pt idx="0">
                  <c:v>3023970</c:v>
                </c:pt>
                <c:pt idx="1">
                  <c:v>3119960</c:v>
                </c:pt>
                <c:pt idx="2">
                  <c:v>3211950</c:v>
                </c:pt>
                <c:pt idx="3">
                  <c:v>3245180</c:v>
                </c:pt>
                <c:pt idx="4">
                  <c:v>3370010</c:v>
                </c:pt>
                <c:pt idx="5">
                  <c:v>3483820</c:v>
                </c:pt>
                <c:pt idx="6">
                  <c:v>3610430</c:v>
                </c:pt>
                <c:pt idx="7">
                  <c:v>3749700</c:v>
                </c:pt>
                <c:pt idx="8">
                  <c:v>4310240</c:v>
                </c:pt>
                <c:pt idx="9">
                  <c:v>4460580</c:v>
                </c:pt>
                <c:pt idx="10">
                  <c:v>4581420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527-4942-AC51-41CD1F9B7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324784"/>
        <c:axId val="1872637168"/>
      </c:lineChart>
      <c:catAx>
        <c:axId val="187732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637168"/>
        <c:crosses val="autoZero"/>
        <c:auto val="1"/>
        <c:lblAlgn val="ctr"/>
        <c:lblOffset val="100"/>
        <c:noMultiLvlLbl val="0"/>
      </c:catAx>
      <c:valAx>
        <c:axId val="18726371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7732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53889774572139"/>
          <c:y val="3.9228327963423584E-2"/>
          <c:w val="0.6545445301340086"/>
          <c:h val="0.92154334407315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'16 Home Care Growth'!$B$1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rgbClr val="DCAB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F9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D9-44EA-9E27-5B02E7C634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 Home Care Growth'!$A$2:$A$6</c:f>
              <c:strCache>
                <c:ptCount val="5"/>
                <c:pt idx="0">
                  <c:v>Direct Care Workers</c:v>
                </c:pt>
                <c:pt idx="1">
                  <c:v>Fast Food Workers</c:v>
                </c:pt>
                <c:pt idx="2">
                  <c:v>Registered nurses</c:v>
                </c:pt>
                <c:pt idx="3">
                  <c:v>Restaurant Cooks</c:v>
                </c:pt>
                <c:pt idx="4">
                  <c:v>Software Developers</c:v>
                </c:pt>
              </c:strCache>
            </c:strRef>
          </c:cat>
          <c:val>
            <c:numRef>
              <c:f>'16 Home Care Growth'!$B$2:$B$6</c:f>
              <c:numCache>
                <c:formatCode>#,##0</c:formatCode>
                <c:ptCount val="5"/>
                <c:pt idx="0">
                  <c:v>1321100</c:v>
                </c:pt>
                <c:pt idx="1">
                  <c:v>640100</c:v>
                </c:pt>
                <c:pt idx="2">
                  <c:v>371500</c:v>
                </c:pt>
                <c:pt idx="3">
                  <c:v>299000</c:v>
                </c:pt>
                <c:pt idx="4">
                  <c:v>241500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9-44EA-9E27-5B02E7C63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0904048"/>
        <c:axId val="1043913904"/>
      </c:barChart>
      <c:catAx>
        <c:axId val="1830904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913904"/>
        <c:crosses val="autoZero"/>
        <c:auto val="1"/>
        <c:lblAlgn val="ctr"/>
        <c:lblOffset val="100"/>
        <c:noMultiLvlLbl val="0"/>
      </c:catAx>
      <c:valAx>
        <c:axId val="104391390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83090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CAB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F9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00-4D75-8964-949CFD9902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 Home Care Openings'!$A$2:$A$6</c:f>
              <c:strCache>
                <c:ptCount val="5"/>
                <c:pt idx="0">
                  <c:v>Direct Care Workers</c:v>
                </c:pt>
                <c:pt idx="1">
                  <c:v>Fast Food Workers</c:v>
                </c:pt>
                <c:pt idx="2">
                  <c:v>Cashiers</c:v>
                </c:pt>
                <c:pt idx="3">
                  <c:v>Retail Salespersons</c:v>
                </c:pt>
                <c:pt idx="4">
                  <c:v>Waiters and Waitresses</c:v>
                </c:pt>
              </c:strCache>
            </c:strRef>
          </c:cat>
          <c:val>
            <c:numRef>
              <c:f>'17 Home Care Openings'!$B$2:$B$6</c:f>
              <c:numCache>
                <c:formatCode>#,##0</c:formatCode>
                <c:ptCount val="5"/>
                <c:pt idx="0">
                  <c:v>8184100</c:v>
                </c:pt>
                <c:pt idx="1">
                  <c:v>7806000</c:v>
                </c:pt>
                <c:pt idx="2">
                  <c:v>6613000</c:v>
                </c:pt>
                <c:pt idx="3">
                  <c:v>6413000</c:v>
                </c:pt>
                <c:pt idx="4">
                  <c:v>5390000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0-4D75-8964-949CFD99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0811248"/>
        <c:axId val="1043898928"/>
      </c:barChart>
      <c:catAx>
        <c:axId val="1830811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898928"/>
        <c:crosses val="autoZero"/>
        <c:auto val="1"/>
        <c:lblAlgn val="ctr"/>
        <c:lblOffset val="100"/>
        <c:noMultiLvlLbl val="0"/>
      </c:catAx>
      <c:valAx>
        <c:axId val="1043898928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83081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3583490814111"/>
          <c:y val="3.6136690147966208E-2"/>
          <c:w val="0.71434287109055539"/>
          <c:h val="0.875648368587902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Direct Care </c:v>
                </c:pt>
                <c:pt idx="1">
                  <c:v>RNs</c:v>
                </c:pt>
                <c:pt idx="2">
                  <c:v>LPNs</c:v>
                </c:pt>
                <c:pt idx="3">
                  <c:v>Therapists</c:v>
                </c:pt>
                <c:pt idx="4">
                  <c:v>Other licensed</c:v>
                </c:pt>
              </c:strCache>
            </c:strRef>
          </c:cat>
          <c:val>
            <c:numRef>
              <c:f>Sheet1!$B$6:$B$10</c:f>
              <c:numCache>
                <c:formatCode>_(* #,##0_);_(* \(#,##0\);_(* "-"??_);_(@_)</c:formatCode>
                <c:ptCount val="5"/>
                <c:pt idx="0">
                  <c:v>75790</c:v>
                </c:pt>
                <c:pt idx="1">
                  <c:v>13620</c:v>
                </c:pt>
                <c:pt idx="2">
                  <c:v>9530</c:v>
                </c:pt>
                <c:pt idx="3">
                  <c:v>4170</c:v>
                </c:pt>
                <c:pt idx="4">
                  <c:v>2530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5-4922-A3EB-E3AB5A80A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7608824"/>
        <c:axId val="667608168"/>
      </c:barChart>
      <c:catAx>
        <c:axId val="667608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608168"/>
        <c:crosses val="autoZero"/>
        <c:auto val="1"/>
        <c:lblAlgn val="ctr"/>
        <c:lblOffset val="100"/>
        <c:noMultiLvlLbl val="0"/>
      </c:catAx>
      <c:valAx>
        <c:axId val="667608168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66760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727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3-4E0F-A20C-F09396914B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Sheet2!$A$8:$A$12</c:f>
              <c:strCache>
                <c:ptCount val="5"/>
                <c:pt idx="0">
                  <c:v>Software Application Developers</c:v>
                </c:pt>
                <c:pt idx="1">
                  <c:v>Janitors and Cleaners</c:v>
                </c:pt>
                <c:pt idx="2">
                  <c:v>Registered Nurses</c:v>
                </c:pt>
                <c:pt idx="3">
                  <c:v>Fast Food Workers</c:v>
                </c:pt>
                <c:pt idx="4">
                  <c:v>Direct Care Workers</c:v>
                </c:pt>
              </c:strCache>
            </c:strRef>
          </c:cat>
          <c:val>
            <c:numRef>
              <c:f>Sheet2!$B$8:$B$12</c:f>
              <c:numCache>
                <c:formatCode>#,##0</c:formatCode>
                <c:ptCount val="5"/>
                <c:pt idx="0">
                  <c:v>6460</c:v>
                </c:pt>
                <c:pt idx="1">
                  <c:v>6470</c:v>
                </c:pt>
                <c:pt idx="2">
                  <c:v>13370</c:v>
                </c:pt>
                <c:pt idx="3">
                  <c:v>17970</c:v>
                </c:pt>
                <c:pt idx="4">
                  <c:v>34090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3-4E0F-A20C-F09396914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1969840"/>
        <c:axId val="1324328448"/>
      </c:barChart>
      <c:catAx>
        <c:axId val="159196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328448"/>
        <c:crosses val="autoZero"/>
        <c:auto val="1"/>
        <c:lblAlgn val="ctr"/>
        <c:lblOffset val="100"/>
        <c:noMultiLvlLbl val="0"/>
      </c:catAx>
      <c:valAx>
        <c:axId val="13243284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5919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'Employment Trajectories'!$H$1</c:f>
              <c:strCache>
                <c:ptCount val="1"/>
                <c:pt idx="0">
                  <c:v>Exits</c:v>
                </c:pt>
              </c:strCache>
            </c:strRef>
          </c:tx>
          <c:spPr>
            <a:solidFill>
              <a:srgbClr val="585858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0851767098906639E-2"/>
                  <c:y val="-7.79469453552244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F-42DF-B5E3-C12B38F9FC52}"/>
                </c:ext>
              </c:extLst>
            </c:dLbl>
            <c:dLbl>
              <c:idx val="3"/>
              <c:layout>
                <c:manualLayout>
                  <c:x val="5.085176709890659E-2"/>
                  <c:y val="7.79469453552244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FF-42DF-B5E3-C12B38F9FC52}"/>
                </c:ext>
              </c:extLst>
            </c:dLbl>
            <c:dLbl>
              <c:idx val="5"/>
              <c:layout>
                <c:manualLayout>
                  <c:x val="5.085176709890659E-2"/>
                  <c:y val="-7.79469453552244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FF-42DF-B5E3-C12B38F9FC52}"/>
                </c:ext>
              </c:extLst>
            </c:dLbl>
            <c:dLbl>
              <c:idx val="7"/>
              <c:layout>
                <c:manualLayout>
                  <c:x val="4.0681413679125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FF-42DF-B5E3-C12B38F9F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'Employment Trajectories'!$E$2:$F$9</c:f>
              <c:multiLvlStrCache>
                <c:ptCount val="8"/>
                <c:lvl>
                  <c:pt idx="0">
                    <c:v>Stayers</c:v>
                  </c:pt>
                  <c:pt idx="1">
                    <c:v>Departures</c:v>
                  </c:pt>
                  <c:pt idx="2">
                    <c:v>Stayers</c:v>
                  </c:pt>
                  <c:pt idx="3">
                    <c:v>Departures</c:v>
                  </c:pt>
                  <c:pt idx="4">
                    <c:v>Stayers</c:v>
                  </c:pt>
                  <c:pt idx="5">
                    <c:v>Departures</c:v>
                  </c:pt>
                  <c:pt idx="6">
                    <c:v>Stayers</c:v>
                  </c:pt>
                  <c:pt idx="7">
                    <c:v>Departures</c:v>
                  </c:pt>
                </c:lvl>
                <c:lvl>
                  <c:pt idx="0">
                    <c:v>All Direct Care Workers</c:v>
                  </c:pt>
                  <c:pt idx="2">
                    <c:v>Home Care Workers</c:v>
                  </c:pt>
                  <c:pt idx="4">
                    <c:v>Residential Care Aides</c:v>
                  </c:pt>
                  <c:pt idx="6">
                    <c:v>Nursing Assistants in Nursing Homes</c:v>
                  </c:pt>
                </c:lvl>
              </c:multiLvlStrCache>
            </c:multiLvlStrRef>
          </c:cat>
          <c:val>
            <c:numRef>
              <c:f>'Employment Trajectories'!$H$2:$H$9</c:f>
              <c:numCache>
                <c:formatCode>0%</c:formatCode>
                <c:ptCount val="8"/>
                <c:pt idx="1">
                  <c:v>0.12915917104940447</c:v>
                </c:pt>
                <c:pt idx="3">
                  <c:v>0.16587077255715138</c:v>
                </c:pt>
                <c:pt idx="5">
                  <c:v>0.11892738161064287</c:v>
                </c:pt>
                <c:pt idx="7">
                  <c:v>2.712539095088953E-2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F-42DF-B5E3-C12B38F9FC52}"/>
            </c:ext>
          </c:extLst>
        </c:ser>
        <c:ser>
          <c:idx val="2"/>
          <c:order val="2"/>
          <c:tx>
            <c:strRef>
              <c:f>'Employment Trajectories'!$I$1</c:f>
              <c:strCache>
                <c:ptCount val="1"/>
                <c:pt idx="0">
                  <c:v>Leavers</c:v>
                </c:pt>
              </c:strCache>
            </c:strRef>
          </c:tx>
          <c:spPr>
            <a:solidFill>
              <a:srgbClr val="EA283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08517670989066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FF-42DF-B5E3-C12B38F9FC52}"/>
                </c:ext>
              </c:extLst>
            </c:dLbl>
            <c:dLbl>
              <c:idx val="3"/>
              <c:layout>
                <c:manualLayout>
                  <c:x val="5.085176709890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FF-42DF-B5E3-C12B38F9FC52}"/>
                </c:ext>
              </c:extLst>
            </c:dLbl>
            <c:dLbl>
              <c:idx val="5"/>
              <c:layout>
                <c:manualLayout>
                  <c:x val="5.0851767098906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FF-42DF-B5E3-C12B38F9FC52}"/>
                </c:ext>
              </c:extLst>
            </c:dLbl>
            <c:dLbl>
              <c:idx val="7"/>
              <c:layout>
                <c:manualLayout>
                  <c:x val="4.57665903890160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FF-42DF-B5E3-C12B38F9F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'Employment Trajectories'!$E$2:$F$9</c:f>
              <c:multiLvlStrCache>
                <c:ptCount val="8"/>
                <c:lvl>
                  <c:pt idx="0">
                    <c:v>Stayers</c:v>
                  </c:pt>
                  <c:pt idx="1">
                    <c:v>Departures</c:v>
                  </c:pt>
                  <c:pt idx="2">
                    <c:v>Stayers</c:v>
                  </c:pt>
                  <c:pt idx="3">
                    <c:v>Departures</c:v>
                  </c:pt>
                  <c:pt idx="4">
                    <c:v>Stayers</c:v>
                  </c:pt>
                  <c:pt idx="5">
                    <c:v>Departures</c:v>
                  </c:pt>
                  <c:pt idx="6">
                    <c:v>Stayers</c:v>
                  </c:pt>
                  <c:pt idx="7">
                    <c:v>Departures</c:v>
                  </c:pt>
                </c:lvl>
                <c:lvl>
                  <c:pt idx="0">
                    <c:v>All Direct Care Workers</c:v>
                  </c:pt>
                  <c:pt idx="2">
                    <c:v>Home Care Workers</c:v>
                  </c:pt>
                  <c:pt idx="4">
                    <c:v>Residential Care Aides</c:v>
                  </c:pt>
                  <c:pt idx="6">
                    <c:v>Nursing Assistants in Nursing Homes</c:v>
                  </c:pt>
                </c:lvl>
              </c:multiLvlStrCache>
            </c:multiLvlStrRef>
          </c:cat>
          <c:val>
            <c:numRef>
              <c:f>'Employment Trajectories'!$I$2:$I$9</c:f>
              <c:numCache>
                <c:formatCode>0%</c:formatCode>
                <c:ptCount val="8"/>
                <c:pt idx="1">
                  <c:v>0.12486228407904237</c:v>
                </c:pt>
                <c:pt idx="3">
                  <c:v>0.13278873108837283</c:v>
                </c:pt>
                <c:pt idx="5">
                  <c:v>0.13545552029098065</c:v>
                </c:pt>
                <c:pt idx="7">
                  <c:v>7.8105296920762179E-2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FF-42DF-B5E3-C12B38F9FC52}"/>
            </c:ext>
          </c:extLst>
        </c:ser>
        <c:ser>
          <c:idx val="3"/>
          <c:order val="3"/>
          <c:tx>
            <c:strRef>
              <c:f>'Employment Trajectories'!$J$1</c:f>
              <c:strCache>
                <c:ptCount val="1"/>
                <c:pt idx="0">
                  <c:v>Switchers</c:v>
                </c:pt>
              </c:strCache>
            </c:strRef>
          </c:tx>
          <c:spPr>
            <a:solidFill>
              <a:srgbClr val="CBCCCB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57665903890160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FF-42DF-B5E3-C12B38F9FC52}"/>
                </c:ext>
              </c:extLst>
            </c:dLbl>
            <c:dLbl>
              <c:idx val="3"/>
              <c:layout>
                <c:manualLayout>
                  <c:x val="5.3394355453851926E-2"/>
                  <c:y val="-6.79507840902475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FF-42DF-B5E3-C12B38F9FC52}"/>
                </c:ext>
              </c:extLst>
            </c:dLbl>
            <c:dLbl>
              <c:idx val="5"/>
              <c:layout>
                <c:manualLayout>
                  <c:x val="4.57665903890161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FF-42DF-B5E3-C12B38F9FC52}"/>
                </c:ext>
              </c:extLst>
            </c:dLbl>
            <c:dLbl>
              <c:idx val="7"/>
              <c:layout>
                <c:manualLayout>
                  <c:x val="4.57665903890160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FF-42DF-B5E3-C12B38F9F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'Employment Trajectories'!$E$2:$F$9</c:f>
              <c:multiLvlStrCache>
                <c:ptCount val="8"/>
                <c:lvl>
                  <c:pt idx="0">
                    <c:v>Stayers</c:v>
                  </c:pt>
                  <c:pt idx="1">
                    <c:v>Departures</c:v>
                  </c:pt>
                  <c:pt idx="2">
                    <c:v>Stayers</c:v>
                  </c:pt>
                  <c:pt idx="3">
                    <c:v>Departures</c:v>
                  </c:pt>
                  <c:pt idx="4">
                    <c:v>Stayers</c:v>
                  </c:pt>
                  <c:pt idx="5">
                    <c:v>Departures</c:v>
                  </c:pt>
                  <c:pt idx="6">
                    <c:v>Stayers</c:v>
                  </c:pt>
                  <c:pt idx="7">
                    <c:v>Departures</c:v>
                  </c:pt>
                </c:lvl>
                <c:lvl>
                  <c:pt idx="0">
                    <c:v>All Direct Care Workers</c:v>
                  </c:pt>
                  <c:pt idx="2">
                    <c:v>Home Care Workers</c:v>
                  </c:pt>
                  <c:pt idx="4">
                    <c:v>Residential Care Aides</c:v>
                  </c:pt>
                  <c:pt idx="6">
                    <c:v>Nursing Assistants in Nursing Homes</c:v>
                  </c:pt>
                </c:lvl>
              </c:multiLvlStrCache>
            </c:multiLvlStrRef>
          </c:cat>
          <c:val>
            <c:numRef>
              <c:f>'Employment Trajectories'!$J$2:$J$9</c:f>
              <c:numCache>
                <c:formatCode>0%</c:formatCode>
                <c:ptCount val="8"/>
                <c:pt idx="1">
                  <c:v>6.8653607987855747E-2</c:v>
                </c:pt>
                <c:pt idx="3">
                  <c:v>9.6062638419597238E-2</c:v>
                </c:pt>
                <c:pt idx="5">
                  <c:v>2.5243402807742014E-2</c:v>
                </c:pt>
                <c:pt idx="7">
                  <c:v>6.1563664661974965E-2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FF-42DF-B5E3-C12B38F9FC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9652895"/>
        <c:axId val="1149810703"/>
      </c:barChart>
      <c:barChart>
        <c:barDir val="col"/>
        <c:grouping val="stacked"/>
        <c:varyColors val="0"/>
        <c:ser>
          <c:idx val="0"/>
          <c:order val="0"/>
          <c:tx>
            <c:strRef>
              <c:f>'Employment Trajectories'!$G$1</c:f>
              <c:strCache>
                <c:ptCount val="1"/>
                <c:pt idx="0">
                  <c:v>Stayers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CFF-42DF-B5E3-C12B38F9FC5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CFF-42DF-B5E3-C12B38F9FC5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CFF-42DF-B5E3-C12B38F9FC5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CFF-42DF-B5E3-C12B38F9FC52}"/>
              </c:ext>
            </c:extLst>
          </c:dPt>
          <c:dLbls>
            <c:dLbl>
              <c:idx val="0"/>
              <c:layout>
                <c:manualLayout>
                  <c:x val="0"/>
                  <c:y val="-0.299560684242820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FF-42DF-B5E3-C12B38F9FC52}"/>
                </c:ext>
              </c:extLst>
            </c:dLbl>
            <c:dLbl>
              <c:idx val="1"/>
              <c:layout>
                <c:manualLayout>
                  <c:x val="0"/>
                  <c:y val="-0.156138311833361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CFF-42DF-B5E3-C12B38F9FC52}"/>
                </c:ext>
              </c:extLst>
            </c:dLbl>
            <c:dLbl>
              <c:idx val="2"/>
              <c:layout>
                <c:manualLayout>
                  <c:x val="-6.2898854004004848E-17"/>
                  <c:y val="-0.271241803371242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FF-42DF-B5E3-C12B38F9FC52}"/>
                </c:ext>
              </c:extLst>
            </c:dLbl>
            <c:dLbl>
              <c:idx val="3"/>
              <c:layout>
                <c:manualLayout>
                  <c:x val="0"/>
                  <c:y val="-0.174210504272072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FF-42DF-B5E3-C12B38F9FC52}"/>
                </c:ext>
              </c:extLst>
            </c:dLbl>
            <c:dLbl>
              <c:idx val="4"/>
              <c:layout>
                <c:manualLayout>
                  <c:x val="-6.2898854004004848E-17"/>
                  <c:y val="-0.314274614871965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FF-42DF-B5E3-C12B38F9FC52}"/>
                </c:ext>
              </c:extLst>
            </c:dLbl>
            <c:dLbl>
              <c:idx val="5"/>
              <c:layout>
                <c:manualLayout>
                  <c:x val="-9.2451445020417497E-17"/>
                  <c:y val="-0.131177751717205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FF-42DF-B5E3-C12B38F9FC52}"/>
                </c:ext>
              </c:extLst>
            </c:dLbl>
            <c:dLbl>
              <c:idx val="6"/>
              <c:layout>
                <c:manualLayout>
                  <c:x val="-1.257977080080097E-16"/>
                  <c:y val="-0.353409658219740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FF-42DF-B5E3-C12B38F9FC52}"/>
                </c:ext>
              </c:extLst>
            </c:dLbl>
            <c:dLbl>
              <c:idx val="7"/>
              <c:layout>
                <c:manualLayout>
                  <c:x val="-2.5214321734745334E-3"/>
                  <c:y val="-9.78562852515775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CFF-42DF-B5E3-C12B38F9F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'Employment Trajectories'!$E$2:$F$9</c:f>
              <c:multiLvlStrCache>
                <c:ptCount val="8"/>
                <c:lvl>
                  <c:pt idx="0">
                    <c:v>Stayers</c:v>
                  </c:pt>
                  <c:pt idx="1">
                    <c:v>Departures</c:v>
                  </c:pt>
                  <c:pt idx="2">
                    <c:v>Stayers</c:v>
                  </c:pt>
                  <c:pt idx="3">
                    <c:v>Departures</c:v>
                  </c:pt>
                  <c:pt idx="4">
                    <c:v>Stayers</c:v>
                  </c:pt>
                  <c:pt idx="5">
                    <c:v>Departures</c:v>
                  </c:pt>
                  <c:pt idx="6">
                    <c:v>Stayers</c:v>
                  </c:pt>
                  <c:pt idx="7">
                    <c:v>Departures</c:v>
                  </c:pt>
                </c:lvl>
                <c:lvl>
                  <c:pt idx="0">
                    <c:v>All Direct Care Workers</c:v>
                  </c:pt>
                  <c:pt idx="2">
                    <c:v>Home Care Workers</c:v>
                  </c:pt>
                  <c:pt idx="4">
                    <c:v>Residential Care Aides</c:v>
                  </c:pt>
                  <c:pt idx="6">
                    <c:v>Nursing Assistants in Nursing Homes</c:v>
                  </c:pt>
                </c:lvl>
              </c:multiLvlStrCache>
            </c:multiLvlStrRef>
          </c:cat>
          <c:val>
            <c:numRef>
              <c:f>'Employment Trajectories'!$G$2:$G$9</c:f>
              <c:numCache>
                <c:formatCode>0%</c:formatCode>
                <c:ptCount val="8"/>
                <c:pt idx="0">
                  <c:v>0.67732493688369722</c:v>
                </c:pt>
                <c:pt idx="1">
                  <c:v>0.32267506311630262</c:v>
                </c:pt>
                <c:pt idx="2">
                  <c:v>0.60527785793487821</c:v>
                </c:pt>
                <c:pt idx="3">
                  <c:v>0.39472214206512141</c:v>
                </c:pt>
                <c:pt idx="4">
                  <c:v>0.72037369529063444</c:v>
                </c:pt>
                <c:pt idx="5">
                  <c:v>0.2796263047093655</c:v>
                </c:pt>
                <c:pt idx="6">
                  <c:v>0.83320564746637327</c:v>
                </c:pt>
                <c:pt idx="7">
                  <c:v>0.16679435253362668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CFF-42DF-B5E3-C12B38F9FC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04262543"/>
        <c:axId val="858696239"/>
      </c:barChart>
      <c:catAx>
        <c:axId val="114965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810703"/>
        <c:crosses val="autoZero"/>
        <c:auto val="1"/>
        <c:lblAlgn val="ctr"/>
        <c:lblOffset val="100"/>
        <c:noMultiLvlLbl val="0"/>
      </c:catAx>
      <c:valAx>
        <c:axId val="11498107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49652895"/>
        <c:crosses val="autoZero"/>
        <c:crossBetween val="between"/>
      </c:valAx>
      <c:valAx>
        <c:axId val="858696239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04262543"/>
        <c:crosses val="max"/>
        <c:crossBetween val="between"/>
      </c:valAx>
      <c:catAx>
        <c:axId val="10042625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86962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727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C3-4032-9F03-1196F29C78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Sheet2!$A$14:$A$18</c:f>
              <c:strCache>
                <c:ptCount val="5"/>
                <c:pt idx="0">
                  <c:v>Waiters and Waitresses</c:v>
                </c:pt>
                <c:pt idx="1">
                  <c:v>Cashiers</c:v>
                </c:pt>
                <c:pt idx="2">
                  <c:v>Direct Care Workers</c:v>
                </c:pt>
                <c:pt idx="3">
                  <c:v>Retail Salespersons</c:v>
                </c:pt>
                <c:pt idx="4">
                  <c:v>Fast Food Workers</c:v>
                </c:pt>
              </c:strCache>
            </c:strRef>
          </c:cat>
          <c:val>
            <c:numRef>
              <c:f>Sheet2!$B$14:$B$18</c:f>
              <c:numCache>
                <c:formatCode>#,##0</c:formatCode>
                <c:ptCount val="5"/>
                <c:pt idx="0">
                  <c:v>157600</c:v>
                </c:pt>
                <c:pt idx="1">
                  <c:v>172600</c:v>
                </c:pt>
                <c:pt idx="2">
                  <c:v>203900</c:v>
                </c:pt>
                <c:pt idx="3">
                  <c:v>212000</c:v>
                </c:pt>
                <c:pt idx="4">
                  <c:v>238200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3-4032-9F03-1196F29C7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1969840"/>
        <c:axId val="1324328448"/>
      </c:barChart>
      <c:catAx>
        <c:axId val="159196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328448"/>
        <c:crosses val="autoZero"/>
        <c:auto val="1"/>
        <c:lblAlgn val="ctr"/>
        <c:lblOffset val="100"/>
        <c:noMultiLvlLbl val="0"/>
      </c:catAx>
      <c:valAx>
        <c:axId val="13243284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59196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'1 Employment Trends'!$A$2</c:f>
              <c:strCache>
                <c:ptCount val="1"/>
                <c:pt idx="0">
                  <c:v>Home Care Workers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B-446D-8824-FC106A767A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46D-8824-FC106A767A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46D-8824-FC106A767A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46D-8824-FC106A767A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B-446D-8824-FC106A767A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B-446D-8824-FC106A767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5B-446D-8824-FC106A767A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5B-446D-8824-FC106A767A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5B-446D-8824-FC106A767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Trends'!$B$2:$L$2</c:f>
              <c:numCache>
                <c:formatCode>#,##0</c:formatCode>
                <c:ptCount val="11"/>
                <c:pt idx="0">
                  <c:v>973470</c:v>
                </c:pt>
                <c:pt idx="1">
                  <c:v>1049790</c:v>
                </c:pt>
                <c:pt idx="2">
                  <c:v>1110440</c:v>
                </c:pt>
                <c:pt idx="3">
                  <c:v>1184730</c:v>
                </c:pt>
                <c:pt idx="4">
                  <c:v>1263260</c:v>
                </c:pt>
                <c:pt idx="5">
                  <c:v>1353340</c:v>
                </c:pt>
                <c:pt idx="6">
                  <c:v>1465470</c:v>
                </c:pt>
                <c:pt idx="7">
                  <c:v>1574780</c:v>
                </c:pt>
                <c:pt idx="8">
                  <c:v>2126370</c:v>
                </c:pt>
                <c:pt idx="9">
                  <c:v>2259570</c:v>
                </c:pt>
                <c:pt idx="10">
                  <c:v>2384130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5B-446D-8824-FC106A767AAF}"/>
            </c:ext>
          </c:extLst>
        </c:ser>
        <c:ser>
          <c:idx val="1"/>
          <c:order val="1"/>
          <c:tx>
            <c:strRef>
              <c:f>'1 Employment Trends'!$A$3</c:f>
              <c:strCache>
                <c:ptCount val="1"/>
                <c:pt idx="0">
                  <c:v>Residential Care Aides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5B-446D-8824-FC106A767A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B-446D-8824-FC106A767A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5B-446D-8824-FC106A767A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5B-446D-8824-FC106A767A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5B-446D-8824-FC106A767A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5B-446D-8824-FC106A767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5B-446D-8824-FC106A767A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5B-446D-8824-FC106A767A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5B-446D-8824-FC106A767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Trends'!$B$3:$L$3</c:f>
              <c:numCache>
                <c:formatCode>#,##0</c:formatCode>
                <c:ptCount val="11"/>
                <c:pt idx="0">
                  <c:v>570630</c:v>
                </c:pt>
                <c:pt idx="1">
                  <c:v>589830</c:v>
                </c:pt>
                <c:pt idx="2">
                  <c:v>597130</c:v>
                </c:pt>
                <c:pt idx="3">
                  <c:v>610160</c:v>
                </c:pt>
                <c:pt idx="4">
                  <c:v>635910</c:v>
                </c:pt>
                <c:pt idx="5">
                  <c:v>657820</c:v>
                </c:pt>
                <c:pt idx="6">
                  <c:v>677390</c:v>
                </c:pt>
                <c:pt idx="7">
                  <c:v>690640</c:v>
                </c:pt>
                <c:pt idx="8">
                  <c:v>704060</c:v>
                </c:pt>
                <c:pt idx="9">
                  <c:v>720480</c:v>
                </c:pt>
                <c:pt idx="10">
                  <c:v>734600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85B-446D-8824-FC106A767AAF}"/>
            </c:ext>
          </c:extLst>
        </c:ser>
        <c:ser>
          <c:idx val="2"/>
          <c:order val="2"/>
          <c:tx>
            <c:strRef>
              <c:f>'1 Employment Trends'!$A$4</c:f>
              <c:strCache>
                <c:ptCount val="1"/>
                <c:pt idx="0">
                  <c:v>Nursing Assistants in Nursing Homes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5B-446D-8824-FC106A767A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5B-446D-8824-FC106A767A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5B-446D-8824-FC106A767A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5B-446D-8824-FC106A767A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85B-446D-8824-FC106A767A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85B-446D-8824-FC106A767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85B-446D-8824-FC106A767A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85B-446D-8824-FC106A767A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85B-446D-8824-FC106A767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Trends'!$B$4:$L$4</c:f>
              <c:numCache>
                <c:formatCode>#,##0</c:formatCode>
                <c:ptCount val="11"/>
                <c:pt idx="0">
                  <c:v>609440</c:v>
                </c:pt>
                <c:pt idx="1">
                  <c:v>616590</c:v>
                </c:pt>
                <c:pt idx="2">
                  <c:v>627370</c:v>
                </c:pt>
                <c:pt idx="3">
                  <c:v>620410</c:v>
                </c:pt>
                <c:pt idx="4">
                  <c:v>622850</c:v>
                </c:pt>
                <c:pt idx="5">
                  <c:v>616550</c:v>
                </c:pt>
                <c:pt idx="6">
                  <c:v>612120</c:v>
                </c:pt>
                <c:pt idx="7">
                  <c:v>602630</c:v>
                </c:pt>
                <c:pt idx="8">
                  <c:v>594460</c:v>
                </c:pt>
                <c:pt idx="9">
                  <c:v>581140</c:v>
                </c:pt>
                <c:pt idx="10">
                  <c:v>566240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85B-446D-8824-FC106A767AAF}"/>
            </c:ext>
          </c:extLst>
        </c:ser>
        <c:ser>
          <c:idx val="3"/>
          <c:order val="3"/>
          <c:tx>
            <c:strRef>
              <c:f>'1 Employment Trends'!$A$5</c:f>
              <c:strCache>
                <c:ptCount val="1"/>
                <c:pt idx="0">
                  <c:v>Direct Care Workers in Other Industries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85B-446D-8824-FC106A767A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85B-446D-8824-FC106A767A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85B-446D-8824-FC106A767A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85B-446D-8824-FC106A767A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85B-446D-8824-FC106A767A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85B-446D-8824-FC106A767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85B-446D-8824-FC106A767A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85B-446D-8824-FC106A767A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85B-446D-8824-FC106A767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Employment Trends'!$B$1:$L$1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'1 Employment Trends'!$B$5:$L$5</c:f>
              <c:numCache>
                <c:formatCode>#,##0</c:formatCode>
                <c:ptCount val="11"/>
                <c:pt idx="0">
                  <c:v>870430</c:v>
                </c:pt>
                <c:pt idx="1">
                  <c:v>863750</c:v>
                </c:pt>
                <c:pt idx="2">
                  <c:v>877010</c:v>
                </c:pt>
                <c:pt idx="3">
                  <c:v>829880</c:v>
                </c:pt>
                <c:pt idx="4">
                  <c:v>847990</c:v>
                </c:pt>
                <c:pt idx="5">
                  <c:v>856110</c:v>
                </c:pt>
                <c:pt idx="6">
                  <c:v>855450</c:v>
                </c:pt>
                <c:pt idx="7">
                  <c:v>881650</c:v>
                </c:pt>
                <c:pt idx="8">
                  <c:v>885350</c:v>
                </c:pt>
                <c:pt idx="9">
                  <c:v>899390</c:v>
                </c:pt>
                <c:pt idx="10">
                  <c:v>896450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985B-446D-8824-FC106A767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324784"/>
        <c:axId val="1872637168"/>
      </c:areaChart>
      <c:catAx>
        <c:axId val="187732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637168"/>
        <c:crosses val="autoZero"/>
        <c:auto val="1"/>
        <c:lblAlgn val="ctr"/>
        <c:lblOffset val="100"/>
        <c:noMultiLvlLbl val="0"/>
      </c:catAx>
      <c:valAx>
        <c:axId val="18726371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7732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9-4C0A-82E8-06A1DB027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9-4C0A-82E8-06A1DB027A31}"/>
              </c:ext>
            </c:extLst>
          </c:dPt>
          <c:val>
            <c:numRef>
              <c:f>Sheet1!$E$21:$F$21</c:f>
              <c:numCache>
                <c:formatCode>0%</c:formatCode>
                <c:ptCount val="2"/>
                <c:pt idx="0">
                  <c:v>0.73239046451519096</c:v>
                </c:pt>
                <c:pt idx="1">
                  <c:v>0.26760953548480904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9-4C0A-82E8-06A1DB027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4-4FE6-A20E-273741971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4-4FE6-A20E-273741971844}"/>
              </c:ext>
            </c:extLst>
          </c:dPt>
          <c:val>
            <c:numRef>
              <c:f>Sheet1!$E$14:$F$14</c:f>
              <c:numCache>
                <c:formatCode>0%</c:formatCode>
                <c:ptCount val="2"/>
                <c:pt idx="0">
                  <c:v>0.41234904948494444</c:v>
                </c:pt>
                <c:pt idx="1">
                  <c:v>0.58765095051505556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4-4FE6-A20E-273741971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28-46D7-B5F7-DE86210A1B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28-46D7-B5F7-DE86210A1B95}"/>
              </c:ext>
            </c:extLst>
          </c:dPt>
          <c:val>
            <c:numRef>
              <c:f>Sheet1!$E$2:$E$3</c:f>
              <c:numCache>
                <c:formatCode>0%</c:formatCode>
                <c:ptCount val="2"/>
                <c:pt idx="0">
                  <c:v>0.12847642660823771</c:v>
                </c:pt>
                <c:pt idx="1">
                  <c:v>0.87152357339176234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28-46D7-B5F7-DE86210A1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F5-4888-9ACE-28AFD97C8C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F5-4888-9ACE-28AFD97C8C0D}"/>
              </c:ext>
            </c:extLst>
          </c:dPt>
          <c:val>
            <c:numRef>
              <c:f>Sheet1!$E$56:$F$56</c:f>
              <c:numCache>
                <c:formatCode>0%</c:formatCode>
                <c:ptCount val="2"/>
                <c:pt idx="0">
                  <c:v>0.85496926045424504</c:v>
                </c:pt>
                <c:pt idx="1">
                  <c:v>0.14503073954575496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F5-4888-9ACE-28AFD97C8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8-4A2A-B5BB-FFF434C405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8-4A2A-B5BB-FFF434C405D0}"/>
              </c:ext>
            </c:extLst>
          </c:dPt>
          <c:val>
            <c:numRef>
              <c:f>Sheet1!$F$51:$F$52</c:f>
              <c:numCache>
                <c:formatCode>0%</c:formatCode>
                <c:ptCount val="2"/>
                <c:pt idx="0">
                  <c:v>0.52905110611389805</c:v>
                </c:pt>
                <c:pt idx="1">
                  <c:v>0.47094889388610195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8-4A2A-B5BB-FFF434C40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3E-4434-A4C8-1046831208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3E-4434-A4C8-10468312088A}"/>
              </c:ext>
            </c:extLst>
          </c:dPt>
          <c:val>
            <c:numRef>
              <c:f>Sheet1!$F$49:$F$50</c:f>
              <c:numCache>
                <c:formatCode>0%</c:formatCode>
                <c:ptCount val="2"/>
                <c:pt idx="0">
                  <c:v>0.55193800781671087</c:v>
                </c:pt>
                <c:pt idx="1">
                  <c:v>0.44806199218328913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3E-4434-A4C8-104683120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Median Hourly Wage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CAB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FB-4673-A415-79D294EA59AE}"/>
              </c:ext>
            </c:extLst>
          </c:dPt>
          <c:dPt>
            <c:idx val="1"/>
            <c:invertIfNegative val="0"/>
            <c:bubble3D val="0"/>
            <c:spPr>
              <a:solidFill>
                <a:srgbClr val="D48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FB-4673-A415-79D294EA59A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FB-4673-A415-79D294EA59AE}"/>
              </c:ext>
            </c:extLst>
          </c:dPt>
          <c:dPt>
            <c:idx val="3"/>
            <c:invertIfNegative val="0"/>
            <c:bubble3D val="0"/>
            <c:spPr>
              <a:solidFill>
                <a:srgbClr val="0F9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FB-4673-A415-79D294EA59AE}"/>
              </c:ext>
            </c:extLst>
          </c:dPt>
          <c:dPt>
            <c:idx val="4"/>
            <c:invertIfNegative val="0"/>
            <c:bubble3D val="0"/>
            <c:spPr>
              <a:solidFill>
                <a:srgbClr val="DCAB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FB-4673-A415-79D294EA59AE}"/>
              </c:ext>
            </c:extLst>
          </c:dPt>
          <c:dPt>
            <c:idx val="5"/>
            <c:invertIfNegative val="0"/>
            <c:bubble3D val="0"/>
            <c:spPr>
              <a:solidFill>
                <a:srgbClr val="D48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FB-4673-A415-79D294EA59A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DFB-4673-A415-79D294EA59AE}"/>
              </c:ext>
            </c:extLst>
          </c:dPt>
          <c:dPt>
            <c:idx val="7"/>
            <c:invertIfNegative val="0"/>
            <c:bubble3D val="0"/>
            <c:spPr>
              <a:solidFill>
                <a:srgbClr val="0F9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FB-4673-A415-79D294EA59AE}"/>
              </c:ext>
            </c:extLst>
          </c:dPt>
          <c:dPt>
            <c:idx val="8"/>
            <c:invertIfNegative val="0"/>
            <c:bubble3D val="0"/>
            <c:spPr>
              <a:solidFill>
                <a:srgbClr val="DCAB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DFB-4673-A415-79D294EA59AE}"/>
              </c:ext>
            </c:extLst>
          </c:dPt>
          <c:dPt>
            <c:idx val="9"/>
            <c:invertIfNegative val="0"/>
            <c:bubble3D val="0"/>
            <c:spPr>
              <a:solidFill>
                <a:srgbClr val="D480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DFB-4673-A415-79D294EA59A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DFB-4673-A415-79D294EA59AE}"/>
              </c:ext>
            </c:extLst>
          </c:dPt>
          <c:dPt>
            <c:idx val="11"/>
            <c:invertIfNegative val="0"/>
            <c:bubble3D val="0"/>
            <c:spPr>
              <a:solidFill>
                <a:srgbClr val="0F9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FB-4673-A415-79D294EA5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Sheet2!$B$1:$M$2</c:f>
              <c:multiLvlStrCache>
                <c:ptCount val="12"/>
                <c:lvl>
                  <c:pt idx="0">
                    <c:v>Women of Color</c:v>
                  </c:pt>
                  <c:pt idx="1">
                    <c:v>White Women</c:v>
                  </c:pt>
                  <c:pt idx="2">
                    <c:v>Men of Color</c:v>
                  </c:pt>
                  <c:pt idx="3">
                    <c:v>White Men</c:v>
                  </c:pt>
                  <c:pt idx="4">
                    <c:v>Women of Color</c:v>
                  </c:pt>
                  <c:pt idx="5">
                    <c:v>White Women</c:v>
                  </c:pt>
                  <c:pt idx="6">
                    <c:v>Men of Color</c:v>
                  </c:pt>
                  <c:pt idx="7">
                    <c:v>White Men</c:v>
                  </c:pt>
                  <c:pt idx="8">
                    <c:v>Women of Color</c:v>
                  </c:pt>
                  <c:pt idx="9">
                    <c:v>White Women</c:v>
                  </c:pt>
                  <c:pt idx="10">
                    <c:v>Men of Color</c:v>
                  </c:pt>
                  <c:pt idx="11">
                    <c:v>White Men</c:v>
                  </c:pt>
                </c:lvl>
                <c:lvl>
                  <c:pt idx="0">
                    <c:v>Home Care</c:v>
                  </c:pt>
                  <c:pt idx="4">
                    <c:v>Residential Care Homes</c:v>
                  </c:pt>
                  <c:pt idx="8">
                    <c:v>Nursing Homes</c:v>
                  </c:pt>
                </c:lvl>
              </c:multiLvlStrCache>
            </c:multiLvlStrRef>
          </c:cat>
          <c:val>
            <c:numRef>
              <c:f>Sheet2!$B$3:$M$3</c:f>
              <c:numCache>
                <c:formatCode>"$"#,##0.00_);[Red]\("$"#,##0.00\)</c:formatCode>
                <c:ptCount val="12"/>
                <c:pt idx="0">
                  <c:v>11.13</c:v>
                </c:pt>
                <c:pt idx="1">
                  <c:v>11.5</c:v>
                </c:pt>
                <c:pt idx="2">
                  <c:v>12</c:v>
                </c:pt>
                <c:pt idx="3">
                  <c:v>12.38</c:v>
                </c:pt>
                <c:pt idx="4">
                  <c:v>11.5</c:v>
                </c:pt>
                <c:pt idx="5">
                  <c:v>12.5</c:v>
                </c:pt>
                <c:pt idx="6">
                  <c:v>11</c:v>
                </c:pt>
                <c:pt idx="7">
                  <c:v>12</c:v>
                </c:pt>
                <c:pt idx="8">
                  <c:v>12.3</c:v>
                </c:pt>
                <c:pt idx="9">
                  <c:v>12.5</c:v>
                </c:pt>
                <c:pt idx="10">
                  <c:v>13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B-4673-A415-79D294EA5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2768080"/>
        <c:axId val="2061134864"/>
      </c:barChart>
      <c:catAx>
        <c:axId val="19427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34864"/>
        <c:crosses val="autoZero"/>
        <c:auto val="1"/>
        <c:lblAlgn val="ctr"/>
        <c:lblOffset val="100"/>
        <c:noMultiLvlLbl val="0"/>
      </c:catAx>
      <c:valAx>
        <c:axId val="2061134864"/>
        <c:scaling>
          <c:orientation val="minMax"/>
        </c:scaling>
        <c:delete val="1"/>
        <c:axPos val="l"/>
        <c:numFmt formatCode="&quot;$&quot;#,##0.00_);[Red]\(&quot;$&quot;#,##0.00\)" sourceLinked="1"/>
        <c:majorTickMark val="none"/>
        <c:minorTickMark val="none"/>
        <c:tickLblPos val="nextTo"/>
        <c:crossAx val="194276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6F47-1D2D-7E43-BDCE-814B6A9D9BB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2E7F-EA78-4A49-A749-4006CC8D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BEC6-AE66-194F-8EDE-03B135096FC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7C297-BA23-8D48-B839-760B4375F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7C297-BA23-8D48-B839-760B4375F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5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4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72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67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70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1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16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011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4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2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8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50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05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32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8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16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482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32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01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20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105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580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94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43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21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15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7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2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9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9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7C297-BA23-8D48-B839-760B4375F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C297-BA23-8D48-B839-760B4375F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4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7C297-BA23-8D48-B839-760B4375F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4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5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65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5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hyperlink" Target="https://phinational.org/policy-research/workforce-data-cent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phinational.org/policy-research/workforce-data-cen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hart" Target="../charts/chart13.xml"/><Relationship Id="rId7" Type="http://schemas.microsoft.com/office/2007/relationships/hdphoto" Target="../media/hdphoto3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hart" Target="../charts/chart1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hart" Target="../charts/chart15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2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inational.org/policy-research/workforce-data-center/" TargetMode="Externa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inational.org/policy-research/workforce-data-center/" TargetMode="Externa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phinational.org/policy-research/workforce-data-cent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6529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/>
              </a:rPr>
              <a:t>© PHI 2020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0254" y="6477000"/>
            <a:ext cx="2692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/>
              </a:rPr>
              <a:t>December 14, 2020</a:t>
            </a:r>
            <a:endParaRPr lang="en-US" sz="1200" dirty="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914162" y="1603948"/>
            <a:ext cx="10360501" cy="133412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The Workforce Shortage in Long-Term Care: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Evidence, Implications, and Advocacy Opportunities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30699" y="2855369"/>
            <a:ext cx="10360501" cy="1234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</a:rPr>
              <a:t>Stephen Campbell, </a:t>
            </a:r>
            <a:r>
              <a:rPr lang="en-US" sz="1600" dirty="0">
                <a:solidFill>
                  <a:schemeClr val="bg1"/>
                </a:solidFill>
              </a:rPr>
              <a:t>Data and Policy Analyst, PHI</a:t>
            </a:r>
          </a:p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</a:rPr>
              <a:t>Sarah Slocum, </a:t>
            </a:r>
            <a:r>
              <a:rPr lang="en-US" sz="1600" dirty="0">
                <a:solidFill>
                  <a:schemeClr val="bg1"/>
                </a:solidFill>
              </a:rPr>
              <a:t>Co-Director of the Program to Improve Eldercare, Altarum Institute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A389A6-7E75-4D07-8368-588D3A25AF58}"/>
              </a:ext>
            </a:extLst>
          </p:cNvPr>
          <p:cNvGrpSpPr/>
          <p:nvPr/>
        </p:nvGrpSpPr>
        <p:grpSpPr>
          <a:xfrm>
            <a:off x="1213428" y="2311039"/>
            <a:ext cx="10334138" cy="818439"/>
            <a:chOff x="1213428" y="2614991"/>
            <a:chExt cx="10334138" cy="818439"/>
          </a:xfrm>
          <a:effectLst/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EA5DF3-768D-482B-93AF-42C568F51D40}"/>
                </a:ext>
              </a:extLst>
            </p:cNvPr>
            <p:cNvSpPr/>
            <p:nvPr/>
          </p:nvSpPr>
          <p:spPr>
            <a:xfrm>
              <a:off x="1213428" y="2614991"/>
              <a:ext cx="818439" cy="818439"/>
            </a:xfrm>
            <a:prstGeom prst="ellipse">
              <a:avLst/>
            </a:prstGeom>
            <a:solidFill>
              <a:srgbClr val="0F99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3ACB40-D8A8-46A1-8075-BA29D1AE73E2}"/>
                </a:ext>
              </a:extLst>
            </p:cNvPr>
            <p:cNvSpPr txBox="1"/>
            <p:nvPr/>
          </p:nvSpPr>
          <p:spPr>
            <a:xfrm>
              <a:off x="2186532" y="2767137"/>
              <a:ext cx="9361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</a:rPr>
                <a:t>Wages were $12.80 in 2019, compared to $12.61 in 2009</a:t>
              </a:r>
            </a:p>
          </p:txBody>
        </p:sp>
      </p:grp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6AAA6452-4780-4580-8E58-B85B80716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4001" y="2423487"/>
            <a:ext cx="572597" cy="5725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1059830" y="1378317"/>
            <a:ext cx="1037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Direct care workers earn poverty wages.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D73EAF-B847-4BBE-BC5D-ECCB55D01FC9}"/>
              </a:ext>
            </a:extLst>
          </p:cNvPr>
          <p:cNvGrpSpPr/>
          <p:nvPr/>
        </p:nvGrpSpPr>
        <p:grpSpPr>
          <a:xfrm>
            <a:off x="1213428" y="3518034"/>
            <a:ext cx="9812528" cy="818439"/>
            <a:chOff x="1213428" y="3821986"/>
            <a:chExt cx="9812528" cy="818439"/>
          </a:xfrm>
          <a:effectLst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C13BF2F-B5D3-48DF-9D1B-582A21F35B97}"/>
                </a:ext>
              </a:extLst>
            </p:cNvPr>
            <p:cNvSpPr/>
            <p:nvPr/>
          </p:nvSpPr>
          <p:spPr>
            <a:xfrm>
              <a:off x="1213428" y="3821986"/>
              <a:ext cx="818439" cy="818439"/>
            </a:xfrm>
            <a:prstGeom prst="ellipse">
              <a:avLst/>
            </a:prstGeom>
            <a:solidFill>
              <a:srgbClr val="0F99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8" name="Graphic 27" descr="Clock">
              <a:extLst>
                <a:ext uri="{FF2B5EF4-FFF2-40B4-BE49-F238E27FC236}">
                  <a16:creationId xmlns:a16="http://schemas.microsoft.com/office/drawing/2014/main" id="{05EC46F5-3254-40ED-BB5F-5722AA9C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3242" y="3871800"/>
              <a:ext cx="718810" cy="71881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296DD-5093-476D-9B63-948B3897C80F}"/>
                </a:ext>
              </a:extLst>
            </p:cNvPr>
            <p:cNvSpPr txBox="1"/>
            <p:nvPr/>
          </p:nvSpPr>
          <p:spPr>
            <a:xfrm>
              <a:off x="2214288" y="3974404"/>
              <a:ext cx="8811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</a:rPr>
                <a:t>1 in 3 works part time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BA6CA4-9FB0-4A04-9F56-60A450E8FDC0}"/>
              </a:ext>
            </a:extLst>
          </p:cNvPr>
          <p:cNvGrpSpPr/>
          <p:nvPr/>
        </p:nvGrpSpPr>
        <p:grpSpPr>
          <a:xfrm>
            <a:off x="1213429" y="4675852"/>
            <a:ext cx="8163557" cy="818439"/>
            <a:chOff x="1213429" y="4979804"/>
            <a:chExt cx="8163557" cy="818439"/>
          </a:xfrm>
          <a:effectLst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650424-5B61-40F2-8096-F4AB607E93F9}"/>
                </a:ext>
              </a:extLst>
            </p:cNvPr>
            <p:cNvSpPr txBox="1"/>
            <p:nvPr/>
          </p:nvSpPr>
          <p:spPr>
            <a:xfrm>
              <a:off x="2214288" y="5117404"/>
              <a:ext cx="7162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</a:rPr>
                <a:t>Their median annual earnings are $20,300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431A72E-49D4-497A-8F6B-A78E20699B4F}"/>
                </a:ext>
              </a:extLst>
            </p:cNvPr>
            <p:cNvSpPr/>
            <p:nvPr/>
          </p:nvSpPr>
          <p:spPr>
            <a:xfrm>
              <a:off x="1213429" y="4979804"/>
              <a:ext cx="818439" cy="818439"/>
            </a:xfrm>
            <a:prstGeom prst="ellipse">
              <a:avLst/>
            </a:prstGeom>
            <a:solidFill>
              <a:srgbClr val="0F99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4" name="Graphic 23" descr="Bank check">
              <a:extLst>
                <a:ext uri="{FF2B5EF4-FFF2-40B4-BE49-F238E27FC236}">
                  <a16:creationId xmlns:a16="http://schemas.microsoft.com/office/drawing/2014/main" id="{341C8E91-04F3-4324-A180-7A7FD234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18697" y="5085072"/>
              <a:ext cx="607902" cy="60790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9CD7C6-F463-4B38-9D63-8725C9A618FB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6501D-1B57-47B0-BE69-E3974771F0A7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“Workforce Data Center.” Last modified September 14, 2020. 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https://phinational.org/policy-research/workforce-data-center/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90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D83B75-C6CB-4992-9A21-4D702D15E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71853"/>
              </p:ext>
            </p:extLst>
          </p:nvPr>
        </p:nvGraphicFramePr>
        <p:xfrm>
          <a:off x="1083070" y="4816157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D83F8F2-DDB6-4E3C-9D5B-BFFB8D17E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393314"/>
              </p:ext>
            </p:extLst>
          </p:nvPr>
        </p:nvGraphicFramePr>
        <p:xfrm>
          <a:off x="1087143" y="3664825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F18AEBF-62DD-49FF-BEFE-5013FD174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2432"/>
              </p:ext>
            </p:extLst>
          </p:nvPr>
        </p:nvGraphicFramePr>
        <p:xfrm>
          <a:off x="1048372" y="2521825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ACB40-D8A8-46A1-8075-BA29D1AE73E2}"/>
              </a:ext>
            </a:extLst>
          </p:cNvPr>
          <p:cNvSpPr txBox="1"/>
          <p:nvPr/>
        </p:nvSpPr>
        <p:spPr>
          <a:xfrm>
            <a:off x="2186532" y="2767137"/>
            <a:ext cx="716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45 percent live in or near poverty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9463E-E03F-4659-A3B6-03A23A823E27}"/>
              </a:ext>
            </a:extLst>
          </p:cNvPr>
          <p:cNvSpPr txBox="1"/>
          <p:nvPr/>
        </p:nvSpPr>
        <p:spPr>
          <a:xfrm>
            <a:off x="2187193" y="3910137"/>
            <a:ext cx="812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47 percent access some form of public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50424-5B61-40F2-8096-F4AB607E93F9}"/>
              </a:ext>
            </a:extLst>
          </p:cNvPr>
          <p:cNvSpPr txBox="1"/>
          <p:nvPr/>
        </p:nvSpPr>
        <p:spPr>
          <a:xfrm>
            <a:off x="2214288" y="5117404"/>
            <a:ext cx="716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15 percent lack health insurance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1059830" y="1378317"/>
            <a:ext cx="10378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Poor compensation causes immense economic instability for direct care workers.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F32C7-3BE8-4933-B8EF-F57A5EDACC33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8CFD6C-F5DA-4077-9AEE-7E9C319406F1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“Workforce Data Center.” Last modified September 14, 2020. 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https://phinational.org/policy-research/workforce-data-center/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5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46222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1059830" y="1378317"/>
            <a:ext cx="10378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sz="2800" b="1" dirty="0">
                <a:solidFill>
                  <a:srgbClr val="4D4D4C"/>
                </a:solidFill>
                <a:latin typeface="Arial" panose="020B0604020202020204"/>
                <a:ea typeface="Arial" charset="0"/>
                <a:cs typeface="Arial" charset="0"/>
              </a:rPr>
              <a:t>There are disparities based on race and gender within the direct care workforce.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469663E-002C-4039-8EFA-AD5D740EB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40717"/>
              </p:ext>
            </p:extLst>
          </p:nvPr>
        </p:nvGraphicFramePr>
        <p:xfrm>
          <a:off x="1802861" y="2737913"/>
          <a:ext cx="8583102" cy="312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328CE8-128C-4A9C-940A-8B0F4E48ACCB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C5A96-1818-4AED-8984-82767BB2A409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Scales, Kezia. 2020. </a:t>
            </a:r>
            <a:r>
              <a:rPr lang="en-US" sz="1000" i="1" dirty="0">
                <a:solidFill>
                  <a:srgbClr val="9E9F9E"/>
                </a:solidFill>
                <a:latin typeface="Arial" panose="020B0604020202020204"/>
                <a:cs typeface="Arial"/>
              </a:rPr>
              <a:t>It’s Time to Care: A Detailed Profile of America’s Direct Care Workforce. 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Bronx, NY: PHI. https://phinational.org/caringforthefuture/itstimetocare/.</a:t>
            </a:r>
          </a:p>
        </p:txBody>
      </p:sp>
    </p:spTree>
    <p:extLst>
      <p:ext uri="{BB962C8B-B14F-4D97-AF65-F5344CB8AC3E}">
        <p14:creationId xmlns:p14="http://schemas.microsoft.com/office/powerpoint/2010/main" val="242515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681885" y="1259528"/>
            <a:ext cx="11005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Direct care worker wages are lower than wages for occupations with similar entry-level requires in all 50 states and D.C.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C4A53-8695-488A-B09E-70A931E54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086" y="2213635"/>
            <a:ext cx="7826652" cy="3853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A03A5-9287-417B-82FD-A9F49B302CB0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59F46-69D2-4D3B-881A-62AACF129927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Espinoza, Robert. 2020. </a:t>
            </a:r>
            <a:r>
              <a:rPr lang="en-US" sz="1000" i="1" dirty="0">
                <a:solidFill>
                  <a:srgbClr val="9E9F9E"/>
                </a:solidFill>
                <a:latin typeface="Arial" panose="020B0604020202020204"/>
                <a:cs typeface="Arial"/>
              </a:rPr>
              <a:t>Would You Stay? Rethinking Direct Care Job Quality. 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Bronx, NY: PHI. https://phinational.org/caringforthefuture/wouldyoustay/.</a:t>
            </a:r>
          </a:p>
        </p:txBody>
      </p:sp>
    </p:spTree>
    <p:extLst>
      <p:ext uri="{BB962C8B-B14F-4D97-AF65-F5344CB8AC3E}">
        <p14:creationId xmlns:p14="http://schemas.microsoft.com/office/powerpoint/2010/main" val="242393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1059830" y="1378317"/>
            <a:ext cx="10378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From </a:t>
            </a:r>
            <a:r>
              <a:rPr lang="en-US" sz="2800" b="1" dirty="0">
                <a:solidFill>
                  <a:srgbClr val="4D4D4C"/>
                </a:solidFill>
                <a:latin typeface="Arial" panose="020B0604020202020204"/>
                <a:ea typeface="Arial" charset="0"/>
                <a:cs typeface="Arial" charset="0"/>
              </a:rPr>
              <a:t>2018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to 2028, the direct care workforce will add more new jobs than any single occupation.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78C717-5DA3-4326-8983-79D47CFF3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738037"/>
              </p:ext>
            </p:extLst>
          </p:nvPr>
        </p:nvGraphicFramePr>
        <p:xfrm>
          <a:off x="3313223" y="2332424"/>
          <a:ext cx="5743212" cy="356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71B5B3-15BB-42E0-9FA8-12C2C805A6AF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6B48C-781D-4938-87A0-51F7DD38B01F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2020. </a:t>
            </a:r>
            <a:r>
              <a:rPr lang="en-US" sz="1000" i="1" dirty="0">
                <a:solidFill>
                  <a:srgbClr val="9E9F9E"/>
                </a:solidFill>
                <a:latin typeface="Arial" panose="020B0604020202020204"/>
                <a:cs typeface="Arial"/>
              </a:rPr>
              <a:t>Direct Care Workers in the United States: Key Facts. 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Bronx, NY: PHI. https://phinational.org/resource/direct-care-workers-in-the-united-states-key-facts/.</a:t>
            </a:r>
          </a:p>
        </p:txBody>
      </p:sp>
    </p:spTree>
    <p:extLst>
      <p:ext uri="{BB962C8B-B14F-4D97-AF65-F5344CB8AC3E}">
        <p14:creationId xmlns:p14="http://schemas.microsoft.com/office/powerpoint/2010/main" val="305234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620330" y="1378317"/>
            <a:ext cx="11128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From 2018 to 2028, the direct care workforce will have more total job openings than any other occupation.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33C3F4-F65C-41CB-9DC6-8B6D1A9D9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554180"/>
              </p:ext>
            </p:extLst>
          </p:nvPr>
        </p:nvGraphicFramePr>
        <p:xfrm>
          <a:off x="3093641" y="2332424"/>
          <a:ext cx="6001541" cy="372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DE51CE-15EE-4E63-B804-D35F68BA7169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74CB-D670-4D70-A116-8A6949D2CA16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2020. </a:t>
            </a:r>
            <a:r>
              <a:rPr lang="en-US" sz="1000" i="1" dirty="0">
                <a:solidFill>
                  <a:srgbClr val="9E9F9E"/>
                </a:solidFill>
                <a:latin typeface="Arial" panose="020B0604020202020204"/>
                <a:cs typeface="Arial"/>
              </a:rPr>
              <a:t>Direct Care Workers in the United States: Key Facts. 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Bronx, NY: PHI. https://phinational.org/resource/direct-care-workers-in-the-united-states-key-facts/.</a:t>
            </a:r>
          </a:p>
        </p:txBody>
      </p:sp>
    </p:spTree>
    <p:extLst>
      <p:ext uri="{BB962C8B-B14F-4D97-AF65-F5344CB8AC3E}">
        <p14:creationId xmlns:p14="http://schemas.microsoft.com/office/powerpoint/2010/main" val="360748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2833" y="3132480"/>
            <a:ext cx="10360501" cy="15092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bg1"/>
                </a:solidFill>
              </a:rPr>
              <a:t>Advocacy Opportunities to Strengthen the Workforce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216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cs typeface="Arial"/>
              </a:rPr>
              <a:t>© PHI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96E5B-ACD7-46CD-AC3E-B45E2F98B35C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82082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cap="none" dirty="0"/>
              <a:t>Advocacy Opportunities to Strengthen the Workforce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FB818A-8573-40E3-8BEE-AF8F1D2B2DD3}"/>
              </a:ext>
            </a:extLst>
          </p:cNvPr>
          <p:cNvGrpSpPr/>
          <p:nvPr/>
        </p:nvGrpSpPr>
        <p:grpSpPr>
          <a:xfrm>
            <a:off x="2004222" y="2651922"/>
            <a:ext cx="8180380" cy="1554157"/>
            <a:chOff x="931591" y="2651922"/>
            <a:chExt cx="8180380" cy="15541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281821-E689-4F72-A89B-B99301B61A75}"/>
                </a:ext>
              </a:extLst>
            </p:cNvPr>
            <p:cNvSpPr txBox="1"/>
            <p:nvPr/>
          </p:nvSpPr>
          <p:spPr>
            <a:xfrm>
              <a:off x="2711171" y="2689246"/>
              <a:ext cx="6400800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</a:rPr>
                <a:t>LAUNCH AN ADVOCACY CAMPAIGN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6A1CA29-7528-426B-9947-AFFEF163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1591" y="2651922"/>
              <a:ext cx="1554157" cy="155415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41DEFD-2A4D-4EFE-A2DF-0B371E369E40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415025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cap="none" dirty="0"/>
              <a:t>Advocacy Opportunities to Strengthen the Workforce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3DD21A-8933-441A-B85C-39009A93629C}"/>
              </a:ext>
            </a:extLst>
          </p:cNvPr>
          <p:cNvGrpSpPr/>
          <p:nvPr/>
        </p:nvGrpSpPr>
        <p:grpSpPr>
          <a:xfrm>
            <a:off x="2004222" y="2806158"/>
            <a:ext cx="8180380" cy="1554157"/>
            <a:chOff x="931591" y="2651922"/>
            <a:chExt cx="8180380" cy="15541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281821-E689-4F72-A89B-B99301B61A75}"/>
                </a:ext>
              </a:extLst>
            </p:cNvPr>
            <p:cNvSpPr txBox="1"/>
            <p:nvPr/>
          </p:nvSpPr>
          <p:spPr>
            <a:xfrm>
              <a:off x="2711171" y="2691044"/>
              <a:ext cx="6400800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4D4D4C"/>
                  </a:solidFill>
                  <a:latin typeface="Arial" panose="020B0604020202020204"/>
                  <a:ea typeface="Arial" charset="0"/>
                  <a:cs typeface="Arial" charset="0"/>
                </a:rPr>
                <a:t>CONSIDER MONETARY AND NON-MONETARY SOLUTIONS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6A1CA29-7528-426B-9947-AFFEF163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1591" y="2651922"/>
              <a:ext cx="1554157" cy="155415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CE7236-5EAB-434C-B34E-A16937A7CCCB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13343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cap="none" dirty="0"/>
              <a:t>Advocacy Opportunities to Strengthen the Workforce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25D3-A555-44D1-BB1B-4D426699AEAE}"/>
              </a:ext>
            </a:extLst>
          </p:cNvPr>
          <p:cNvGrpSpPr/>
          <p:nvPr/>
        </p:nvGrpSpPr>
        <p:grpSpPr>
          <a:xfrm>
            <a:off x="3059123" y="1636817"/>
            <a:ext cx="4966523" cy="1987732"/>
            <a:chOff x="1" y="1301863"/>
            <a:chExt cx="7337234" cy="2936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9DE672-A82F-4C87-A666-258A26353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9803"/>
            <a:stretch/>
          </p:blipFill>
          <p:spPr>
            <a:xfrm>
              <a:off x="1" y="1301863"/>
              <a:ext cx="7337234" cy="264581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AA025B-33D1-4475-8189-214DE4CC34AB}"/>
                </a:ext>
              </a:extLst>
            </p:cNvPr>
            <p:cNvSpPr/>
            <p:nvPr/>
          </p:nvSpPr>
          <p:spPr>
            <a:xfrm>
              <a:off x="308472" y="3756753"/>
              <a:ext cx="4560983" cy="481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9133D-A611-4045-BC3F-D666AA4D9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39" b="5760"/>
          <a:stretch/>
        </p:blipFill>
        <p:spPr>
          <a:xfrm>
            <a:off x="3945278" y="3787097"/>
            <a:ext cx="3194215" cy="171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7F975-32D4-40C7-A695-D4D41901CC8B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E37FF-99BC-44D4-81D6-0FC0755446D9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Espinoza, Robert. 2020. </a:t>
            </a:r>
            <a:r>
              <a:rPr lang="en-US" sz="1000" i="1" dirty="0">
                <a:solidFill>
                  <a:srgbClr val="9E9F9E"/>
                </a:solidFill>
                <a:latin typeface="Arial" panose="020B0604020202020204"/>
                <a:cs typeface="Arial"/>
              </a:rPr>
              <a:t>Would You Stay? Rethinking Direct Care Job Quality. 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Bronx, NY: PHI. https://phinational.org/caringforthefuture/wouldyoustay/.</a:t>
            </a:r>
          </a:p>
        </p:txBody>
      </p:sp>
    </p:spTree>
    <p:extLst>
      <p:ext uri="{BB962C8B-B14F-4D97-AF65-F5344CB8AC3E}">
        <p14:creationId xmlns:p14="http://schemas.microsoft.com/office/powerpoint/2010/main" val="328351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31591" y="1428160"/>
            <a:ext cx="10345264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AA"/>
                </a:solidFill>
                <a:effectLst/>
                <a:uLnTx/>
                <a:uFillTx/>
                <a:latin typeface="Arial" panose="020B0604020202020204"/>
                <a:ea typeface="Arial-Bold" charset="0"/>
                <a:cs typeface="Arial-Bold" charset="0"/>
              </a:rPr>
              <a:t>Agenda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AA"/>
              </a:solidFill>
              <a:effectLst/>
              <a:uLnTx/>
              <a:uFillTx/>
              <a:latin typeface="Arial" panose="020B0604020202020204"/>
              <a:ea typeface="+mn-ea"/>
              <a:cs typeface="Arial SF MT B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3561" y="2188379"/>
            <a:ext cx="1034526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Snapshot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91EAE324-8851-47F7-B33B-74022F2EA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819" y="4283619"/>
            <a:ext cx="914400" cy="914400"/>
          </a:xfrm>
          <a:prstGeom prst="rect">
            <a:avLst/>
          </a:prstGeom>
        </p:spPr>
      </p:pic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F83593DD-5636-45BF-9184-4C88FBC8B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077" y="2116902"/>
            <a:ext cx="914400" cy="914400"/>
          </a:xfrm>
          <a:prstGeom prst="rect">
            <a:avLst/>
          </a:prstGeom>
        </p:spPr>
      </p:pic>
      <p:pic>
        <p:nvPicPr>
          <p:cNvPr id="9" name="Graphic 8" descr="Compass">
            <a:extLst>
              <a:ext uri="{FF2B5EF4-FFF2-40B4-BE49-F238E27FC236}">
                <a16:creationId xmlns:a16="http://schemas.microsoft.com/office/drawing/2014/main" id="{0D7166E9-F35F-418A-BBD4-46E378CF3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903" y="3202107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533FCF-DCCF-4667-9AC5-BC92795BE671}"/>
              </a:ext>
            </a:extLst>
          </p:cNvPr>
          <p:cNvSpPr txBox="1"/>
          <p:nvPr/>
        </p:nvSpPr>
        <p:spPr>
          <a:xfrm>
            <a:off x="1852219" y="3341188"/>
            <a:ext cx="745933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Advocacy Opportunities to Strengthen the Workforce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C4C1B-3A0A-4AC3-BD8D-C84E3B31F862}"/>
              </a:ext>
            </a:extLst>
          </p:cNvPr>
          <p:cNvSpPr txBox="1"/>
          <p:nvPr/>
        </p:nvSpPr>
        <p:spPr>
          <a:xfrm>
            <a:off x="1854303" y="4340358"/>
            <a:ext cx="10345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lang="en-US" sz="2400" dirty="0">
                <a:solidFill>
                  <a:srgbClr val="4D4D4C"/>
                </a:solidFill>
                <a:latin typeface="Arial" panose="020B0604020202020204"/>
                <a:ea typeface="Arial" charset="0"/>
                <a:cs typeface="Arial" charset="0"/>
              </a:rPr>
              <a:t>Michigan’s Long-Term Care Workforce: 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65000"/>
              <a:tabLst/>
              <a:defRPr/>
            </a:pPr>
            <a:r>
              <a:rPr lang="en-US" sz="2400" dirty="0">
                <a:solidFill>
                  <a:srgbClr val="4D4D4C"/>
                </a:solidFill>
                <a:latin typeface="Arial" panose="020B0604020202020204"/>
                <a:ea typeface="Arial" charset="0"/>
                <a:cs typeface="Arial" charset="0"/>
              </a:rPr>
              <a:t>Needs, Strengths, and Challenges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0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cap="none" dirty="0"/>
              <a:t>Advocacy Opportunities to Strengthen the Workforce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163D04-A5E4-41F6-B10B-A67F383179A1}"/>
              </a:ext>
            </a:extLst>
          </p:cNvPr>
          <p:cNvGrpSpPr/>
          <p:nvPr/>
        </p:nvGrpSpPr>
        <p:grpSpPr>
          <a:xfrm>
            <a:off x="2004222" y="2651922"/>
            <a:ext cx="8180380" cy="1554157"/>
            <a:chOff x="931591" y="2651922"/>
            <a:chExt cx="8180380" cy="15541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281821-E689-4F72-A89B-B99301B61A75}"/>
                </a:ext>
              </a:extLst>
            </p:cNvPr>
            <p:cNvSpPr txBox="1"/>
            <p:nvPr/>
          </p:nvSpPr>
          <p:spPr>
            <a:xfrm>
              <a:off x="2711171" y="2689246"/>
              <a:ext cx="6400800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</a:rPr>
                <a:t>CONVENE A STATEWIDE WORKGROUP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6A1CA29-7528-426B-9947-AFFEF163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1591" y="2651922"/>
              <a:ext cx="1554157" cy="155415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022204-F208-4DD9-8E2D-C7D359AD5BB7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51904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cap="none" dirty="0"/>
              <a:t>Advocacy Opportunities to Strengthen the Workforce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04D531-FDEB-492B-9402-4591EBDF83E1}"/>
              </a:ext>
            </a:extLst>
          </p:cNvPr>
          <p:cNvGrpSpPr/>
          <p:nvPr/>
        </p:nvGrpSpPr>
        <p:grpSpPr>
          <a:xfrm>
            <a:off x="2004222" y="2651922"/>
            <a:ext cx="8180380" cy="1554157"/>
            <a:chOff x="931591" y="2651922"/>
            <a:chExt cx="8180380" cy="15541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281821-E689-4F72-A89B-B99301B61A75}"/>
                </a:ext>
              </a:extLst>
            </p:cNvPr>
            <p:cNvSpPr txBox="1"/>
            <p:nvPr/>
          </p:nvSpPr>
          <p:spPr>
            <a:xfrm>
              <a:off x="2711171" y="2689791"/>
              <a:ext cx="6400800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5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</a:rPr>
                <a:t>COMMISSION A WORKFORCE STUDY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6A1CA29-7528-426B-9947-AFFEF163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1591" y="2651922"/>
              <a:ext cx="1554157" cy="155415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5A3B0B-9B8E-486C-8A66-15678D35083B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21641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55BC5F0-DB31-43AD-BAEF-72B84168CF7F}"/>
              </a:ext>
            </a:extLst>
          </p:cNvPr>
          <p:cNvGrpSpPr/>
          <p:nvPr/>
        </p:nvGrpSpPr>
        <p:grpSpPr>
          <a:xfrm>
            <a:off x="3923325" y="614671"/>
            <a:ext cx="8591830" cy="6183161"/>
            <a:chOff x="3924347" y="1028276"/>
            <a:chExt cx="8594068" cy="61847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77DCAA-7CAD-4C3A-896D-0D5A58AC0516}"/>
                </a:ext>
              </a:extLst>
            </p:cNvPr>
            <p:cNvSpPr txBox="1"/>
            <p:nvPr/>
          </p:nvSpPr>
          <p:spPr>
            <a:xfrm>
              <a:off x="3924347" y="2674990"/>
              <a:ext cx="7380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>
                <a:defRPr/>
              </a:pPr>
              <a:r>
                <a:rPr lang="en-US" sz="2799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NEEDS, STRENGTHS, &amp; CHALLENGES</a:t>
              </a:r>
            </a:p>
            <a:p>
              <a:pPr defTabSz="457063">
                <a:defRPr/>
              </a:pPr>
              <a:endParaRPr lang="en-US" sz="1200" b="1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A202F3-79FB-4F5E-BADC-A5C93C38EA00}"/>
                </a:ext>
              </a:extLst>
            </p:cNvPr>
            <p:cNvSpPr txBox="1"/>
            <p:nvPr/>
          </p:nvSpPr>
          <p:spPr>
            <a:xfrm>
              <a:off x="3924347" y="1261818"/>
              <a:ext cx="71893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>
                <a:defRPr/>
              </a:pPr>
              <a:r>
                <a:rPr lang="en-US" sz="5998" b="1" dirty="0">
                  <a:solidFill>
                    <a:srgbClr val="40C3BF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LONG-TERM CARE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707119-2021-4630-BB04-FA39FA4ED26D}"/>
                </a:ext>
              </a:extLst>
            </p:cNvPr>
            <p:cNvSpPr txBox="1"/>
            <p:nvPr/>
          </p:nvSpPr>
          <p:spPr>
            <a:xfrm>
              <a:off x="3924347" y="1028276"/>
              <a:ext cx="7380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>
                <a:defRPr/>
              </a:pPr>
              <a:r>
                <a:rPr lang="en-US" sz="2799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MICHIGAN’S</a:t>
              </a:r>
            </a:p>
            <a:p>
              <a:pPr defTabSz="457063">
                <a:defRPr/>
              </a:pPr>
              <a:endParaRPr lang="en-US" sz="1200" b="1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FCFB3C-4919-4A80-8CB2-BCA289F55E5C}"/>
                </a:ext>
              </a:extLst>
            </p:cNvPr>
            <p:cNvSpPr txBox="1"/>
            <p:nvPr/>
          </p:nvSpPr>
          <p:spPr>
            <a:xfrm>
              <a:off x="3924347" y="4719408"/>
              <a:ext cx="8594068" cy="249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>
                <a:defRPr/>
              </a:pPr>
              <a:r>
                <a:rPr lang="en-US" sz="1200" b="1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SARAH SLOCUM</a:t>
              </a:r>
            </a:p>
            <a:p>
              <a:pPr defTabSz="457063">
                <a:defRPr/>
              </a:pPr>
              <a:r>
                <a:rPr lang="en-US" sz="1200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CO-DIRECTOR, PROGRAM TO IMPROVE ELDERCARE, ALTARUM</a:t>
              </a:r>
            </a:p>
            <a:p>
              <a:pPr defTabSz="457063">
                <a:defRPr/>
              </a:pPr>
              <a:endParaRPr lang="en-US" sz="1200" dirty="0">
                <a:solidFill>
                  <a:srgbClr val="4C4D4C"/>
                </a:solidFill>
                <a:latin typeface="Calibri" panose="020F0502020204030204" pitchFamily="34" charset="0"/>
                <a:ea typeface="Arial-Bold" charset="0"/>
                <a:cs typeface="Calibri" panose="020F0502020204030204" pitchFamily="34" charset="0"/>
              </a:endParaRPr>
            </a:p>
            <a:p>
              <a:pPr defTabSz="457063">
                <a:defRPr/>
              </a:pPr>
              <a:r>
                <a:rPr lang="en-US" sz="1200" b="1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ANI TURNER</a:t>
              </a:r>
            </a:p>
            <a:p>
              <a:pPr defTabSz="457063">
                <a:defRPr/>
              </a:pPr>
              <a:r>
                <a:rPr lang="en-US" sz="1200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CO-DIRECTOR OF SUSTAINABLE HEALTH SPENDING STRATEGIES, ALTARUM</a:t>
              </a:r>
            </a:p>
            <a:p>
              <a:pPr defTabSz="457063">
                <a:defRPr/>
              </a:pPr>
              <a:endParaRPr lang="en-US" sz="1200" dirty="0">
                <a:solidFill>
                  <a:srgbClr val="4C4D4C"/>
                </a:solidFill>
                <a:latin typeface="Calibri" panose="020F0502020204030204" pitchFamily="34" charset="0"/>
                <a:ea typeface="Arial-Bold" charset="0"/>
                <a:cs typeface="Calibri" panose="020F0502020204030204" pitchFamily="34" charset="0"/>
              </a:endParaRPr>
            </a:p>
            <a:p>
              <a:pPr defTabSz="457063">
                <a:defRPr/>
              </a:pPr>
              <a:r>
                <a:rPr lang="en-US" sz="1200" b="1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STEPHEN CAMPBELL</a:t>
              </a:r>
            </a:p>
            <a:p>
              <a:pPr defTabSz="457063">
                <a:defRPr/>
              </a:pPr>
              <a:r>
                <a:rPr lang="en-US" sz="1200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DATA AND POLICY ANALYST, PHI</a:t>
              </a:r>
            </a:p>
            <a:p>
              <a:pPr defTabSz="457063">
                <a:defRPr/>
              </a:pPr>
              <a:endParaRPr lang="en-US" sz="1200" dirty="0">
                <a:solidFill>
                  <a:srgbClr val="4C4D4C"/>
                </a:solidFill>
                <a:latin typeface="Calibri" panose="020F0502020204030204" pitchFamily="34" charset="0"/>
                <a:ea typeface="Arial-Bold" charset="0"/>
                <a:cs typeface="Calibri" panose="020F0502020204030204" pitchFamily="34" charset="0"/>
              </a:endParaRPr>
            </a:p>
            <a:p>
              <a:pPr defTabSz="457063">
                <a:defRPr/>
              </a:pPr>
              <a:r>
                <a:rPr lang="en-US" sz="1200" b="1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KEZIA SCALES</a:t>
              </a:r>
            </a:p>
            <a:p>
              <a:pPr defTabSz="457063">
                <a:defRPr/>
              </a:pPr>
              <a:r>
                <a:rPr lang="en-US" sz="1200" dirty="0">
                  <a:solidFill>
                    <a:srgbClr val="4C4D4C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DIRECT OF POLICY RESEARCH, PHI</a:t>
              </a:r>
            </a:p>
            <a:p>
              <a:pPr defTabSz="457063">
                <a:defRPr/>
              </a:pPr>
              <a:endParaRPr lang="en-US" sz="1200" dirty="0">
                <a:solidFill>
                  <a:srgbClr val="4C4D4C"/>
                </a:solidFill>
                <a:latin typeface="Calibri" panose="020F0502020204030204" pitchFamily="34" charset="0"/>
                <a:ea typeface="Arial-Bold" charset="0"/>
                <a:cs typeface="Calibri" panose="020F0502020204030204" pitchFamily="34" charset="0"/>
              </a:endParaRPr>
            </a:p>
            <a:p>
              <a:pPr defTabSz="457063">
                <a:defRPr/>
              </a:pPr>
              <a:endParaRPr lang="en-US" sz="1200" dirty="0">
                <a:solidFill>
                  <a:srgbClr val="4C4D4C"/>
                </a:solidFill>
                <a:latin typeface="Calibri" panose="020F0502020204030204" pitchFamily="34" charset="0"/>
                <a:ea typeface="Arial-Bold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A2986-8F18-4A83-9DC4-05EAA21A8932}"/>
                </a:ext>
              </a:extLst>
            </p:cNvPr>
            <p:cNvSpPr/>
            <p:nvPr/>
          </p:nvSpPr>
          <p:spPr>
            <a:xfrm>
              <a:off x="3924347" y="1936242"/>
              <a:ext cx="70939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063">
                <a:defRPr/>
              </a:pPr>
              <a:r>
                <a:rPr lang="en-US" sz="5998" b="1" dirty="0">
                  <a:solidFill>
                    <a:srgbClr val="40C3BF"/>
                  </a:solidFill>
                  <a:latin typeface="Calibri" panose="020F0502020204030204" pitchFamily="34" charset="0"/>
                  <a:ea typeface="Arial-Bold" charset="0"/>
                  <a:cs typeface="Calibri" panose="020F0502020204030204" pitchFamily="34" charset="0"/>
                </a:rPr>
                <a:t>WORKFORCE</a:t>
              </a:r>
              <a:endParaRPr lang="en-US" sz="5998" b="1" dirty="0">
                <a:solidFill>
                  <a:srgbClr val="40C3B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B6D2BCB8-8286-4AB7-9738-377D399BD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1"/>
            <a:stretch/>
          </p:blipFill>
          <p:spPr>
            <a:xfrm>
              <a:off x="3924347" y="3720476"/>
              <a:ext cx="2783712" cy="478930"/>
            </a:xfrm>
            <a:prstGeom prst="rect">
              <a:avLst/>
            </a:prstGeom>
          </p:spPr>
        </p:pic>
        <p:pic>
          <p:nvPicPr>
            <p:cNvPr id="31" name="Picture 30" descr="A picture containing drawing, food, room&#10;&#10;Description automatically generated">
              <a:extLst>
                <a:ext uri="{FF2B5EF4-FFF2-40B4-BE49-F238E27FC236}">
                  <a16:creationId xmlns:a16="http://schemas.microsoft.com/office/drawing/2014/main" id="{0E5D41C4-143A-4E5C-9EE3-E910490A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235" y="3659994"/>
              <a:ext cx="1472187" cy="624841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99655EF-12D6-4F62-A47B-64CF3389E081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14, 2020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29A4AAB-E412-4A3D-AA78-C68BFD333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760C65-B416-45A2-AF43-3D6A31E8EDA6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364734" y="567519"/>
            <a:ext cx="6447608" cy="3261864"/>
            <a:chOff x="4030743" y="1861218"/>
            <a:chExt cx="6909423" cy="3262714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268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 err="1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Michiga</a:t>
              </a: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 Caring Majority Coalition advocacy for LTSS study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Multiple legislative meetings/calls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Two attempts – first stand-alone legislation then budget bill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Cultivated legislative “Care Champions” along the way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Resources and back up from Caring Across Generations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861218"/>
              <a:ext cx="6194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Study Origins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D4EF61-FB12-4F66-B38B-16689F3519C7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8" name="Picture 7">
              <a:hlinkClick r:id="" action="ppaction://noaction"/>
              <a:extLst>
                <a:ext uri="{FF2B5EF4-FFF2-40B4-BE49-F238E27FC236}">
                  <a16:creationId xmlns:a16="http://schemas.microsoft.com/office/drawing/2014/main" id="{394BB3BB-CCF2-4DFE-A358-E11E0C83A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9" name="Picture 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632A8160-29C6-4A4F-883A-B01925DD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EADB377-3041-4103-BFD8-64B3137A23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923325" y="1435929"/>
            <a:ext cx="6447608" cy="3261864"/>
            <a:chOff x="4030743" y="1861218"/>
            <a:chExt cx="6909423" cy="3262714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268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State Appropriations Bill Language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Actuarial Study of Individual LTSS Benefit Options – Milliman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Study of LTSS Workforce – PHI and Altarum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861218"/>
              <a:ext cx="6194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Study Structure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D4EF61-FB12-4F66-B38B-16689F3519C7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8" name="Picture 7">
              <a:hlinkClick r:id="" action="ppaction://noaction"/>
              <a:extLst>
                <a:ext uri="{FF2B5EF4-FFF2-40B4-BE49-F238E27FC236}">
                  <a16:creationId xmlns:a16="http://schemas.microsoft.com/office/drawing/2014/main" id="{394BB3BB-CCF2-4DFE-A358-E11E0C83A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9" name="Picture 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632A8160-29C6-4A4F-883A-B01925DD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EADB377-3041-4103-BFD8-64B3137A23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3403F5-A31F-4C30-8A6A-74BD74E476B5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8623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428358" y="821964"/>
            <a:ext cx="6447608" cy="3261864"/>
            <a:chOff x="4030743" y="1861218"/>
            <a:chExt cx="6909423" cy="3262714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268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Michigan Department of Health and Human Services responsible for completion of study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Stakeholder group to advise study – advocates, workers, providers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Funding - $100,000 state tax funds; $200,000 Michigan Health Endowment Fund; $100,000 Ralph C. Wilson Jr. Foundation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861218"/>
              <a:ext cx="6194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Study Implementation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D4EF61-FB12-4F66-B38B-16689F3519C7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8" name="Picture 7">
              <a:hlinkClick r:id="" action="ppaction://noaction"/>
              <a:extLst>
                <a:ext uri="{FF2B5EF4-FFF2-40B4-BE49-F238E27FC236}">
                  <a16:creationId xmlns:a16="http://schemas.microsoft.com/office/drawing/2014/main" id="{394BB3BB-CCF2-4DFE-A358-E11E0C83A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9" name="Picture 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632A8160-29C6-4A4F-883A-B01925DD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EADB377-3041-4103-BFD8-64B3137A23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256237-3F03-4D41-8F78-671E8AFF4965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88620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923325" y="1435929"/>
            <a:ext cx="6447608" cy="3261864"/>
            <a:chOff x="4030743" y="1861218"/>
            <a:chExt cx="6909423" cy="3262714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268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Quantitative Analysis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Key Informant Interviews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Listening Sessions and Individual Interviews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861218"/>
              <a:ext cx="6474023" cy="5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Approach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D4EF61-FB12-4F66-B38B-16689F3519C7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8" name="Picture 7">
              <a:hlinkClick r:id="" action="ppaction://noaction"/>
              <a:extLst>
                <a:ext uri="{FF2B5EF4-FFF2-40B4-BE49-F238E27FC236}">
                  <a16:creationId xmlns:a16="http://schemas.microsoft.com/office/drawing/2014/main" id="{394BB3BB-CCF2-4DFE-A358-E11E0C83A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9" name="Picture 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632A8160-29C6-4A4F-883A-B01925DD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EADB377-3041-4103-BFD8-64B3137A23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28D3A8-C5D0-48FC-B137-86ABA314BEB6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14902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354419" y="1057457"/>
            <a:ext cx="8093780" cy="5405056"/>
            <a:chOff x="4030743" y="1774584"/>
            <a:chExt cx="7559661" cy="4448150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378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endPara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580346" y="1774584"/>
              <a:ext cx="7010058" cy="78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FINDINGS: </a:t>
              </a:r>
            </a:p>
            <a:p>
              <a:pPr defTabSz="914126">
                <a:defRPr/>
              </a:pPr>
              <a:r>
                <a:rPr lang="en-US" sz="2799" b="1" dirty="0">
                  <a:solidFill>
                    <a:srgbClr val="40C3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MICHIGAN’S LTC WORKFORCE PROFILE</a:t>
              </a:r>
              <a:endParaRPr lang="en-US" sz="2799" b="1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59DC26-6C72-4E50-9A3D-2FBA072580E8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4" name="Picture 23">
              <a:hlinkClick r:id="" action="ppaction://noaction"/>
              <a:extLst>
                <a:ext uri="{FF2B5EF4-FFF2-40B4-BE49-F238E27FC236}">
                  <a16:creationId xmlns:a16="http://schemas.microsoft.com/office/drawing/2014/main" id="{88CDC915-7B30-4FF0-9F24-C329F96E6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5" name="Picture 24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2D61B96B-F6CA-40ED-A16E-DB297AB70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3AE61D4-C337-4AA3-8388-775D4BC84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10F1937-E85A-4A4A-B01D-79A4AE065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24015"/>
              </p:ext>
            </p:extLst>
          </p:nvPr>
        </p:nvGraphicFramePr>
        <p:xfrm>
          <a:off x="3942854" y="2063485"/>
          <a:ext cx="7397599" cy="429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BB989E9-45AD-46D0-AEA3-7112E59D4BB9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975625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C52E97-6C4D-4925-ACDE-57EE17EDB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97700"/>
              </p:ext>
            </p:extLst>
          </p:nvPr>
        </p:nvGraphicFramePr>
        <p:xfrm>
          <a:off x="3942854" y="2442067"/>
          <a:ext cx="6677406" cy="388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F861270-A355-460D-975F-2BF1A5F23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9AD5E-0EA0-4E64-A0AB-2D0AE0C3C45F}"/>
              </a:ext>
            </a:extLst>
          </p:cNvPr>
          <p:cNvSpPr txBox="1"/>
          <p:nvPr/>
        </p:nvSpPr>
        <p:spPr>
          <a:xfrm>
            <a:off x="3942854" y="1057457"/>
            <a:ext cx="6677407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2799" b="1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FINDINGS: </a:t>
            </a:r>
          </a:p>
          <a:p>
            <a:pPr defTabSz="914126">
              <a:defRPr/>
            </a:pPr>
            <a:r>
              <a:rPr lang="en-US" sz="2799" b="1" dirty="0">
                <a:solidFill>
                  <a:srgbClr val="40C3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PROJECTED GROWTH BY OCCUPATION IN MICHIGAN, 2016 TO 2026</a:t>
            </a:r>
            <a:endParaRPr lang="en-US" sz="2799" b="1" dirty="0">
              <a:solidFill>
                <a:srgbClr val="4D4D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F1993A-181E-4886-9CB9-C9A68407A5CE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9" name="Picture 8">
              <a:hlinkClick r:id="" action="ppaction://noaction"/>
              <a:extLst>
                <a:ext uri="{FF2B5EF4-FFF2-40B4-BE49-F238E27FC236}">
                  <a16:creationId xmlns:a16="http://schemas.microsoft.com/office/drawing/2014/main" id="{49D4B430-4186-47E2-B2B6-209F152A0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11" name="Picture 10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9E6D6D06-938E-4BEC-9232-6C57EF64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78F552-4D87-44FA-B584-07D99FCED5D8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059640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861270-A355-460D-975F-2BF1A5F23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9AD5E-0EA0-4E64-A0AB-2D0AE0C3C45F}"/>
              </a:ext>
            </a:extLst>
          </p:cNvPr>
          <p:cNvSpPr txBox="1"/>
          <p:nvPr/>
        </p:nvSpPr>
        <p:spPr>
          <a:xfrm>
            <a:off x="3216925" y="655504"/>
            <a:ext cx="6677407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FINDINGS: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40C3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ANNUAL TURNOVER BY DIRECT CARE OCCUPATION IN MICHIGAN, 2014 TO 2018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678447D-F472-4189-B739-C65B1DC09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155759"/>
              </p:ext>
            </p:extLst>
          </p:nvPr>
        </p:nvGraphicFramePr>
        <p:xfrm>
          <a:off x="3216925" y="2040114"/>
          <a:ext cx="7403335" cy="416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D7B24C9-CCF6-4D3D-8308-51B33E2220D3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8" name="Picture 7">
              <a:hlinkClick r:id="" action="ppaction://noaction"/>
              <a:extLst>
                <a:ext uri="{FF2B5EF4-FFF2-40B4-BE49-F238E27FC236}">
                  <a16:creationId xmlns:a16="http://schemas.microsoft.com/office/drawing/2014/main" id="{996586D1-4290-4825-9377-9A67EB95B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9" name="Picture 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6EA606D2-7937-439D-9D22-EE4BFBB9D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00D1F3-41F9-4390-A2DB-C7CCD5B79761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175243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962833" y="3132480"/>
            <a:ext cx="10360501" cy="15092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solidFill>
                  <a:schemeClr val="bg1"/>
                </a:solidFill>
              </a:rPr>
              <a:t>Snapshot of the Direct Care Workforce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0C46A-B126-4C0C-B603-1D7B0173E167}"/>
              </a:ext>
            </a:extLst>
          </p:cNvPr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DF346-A760-462D-B7F6-C47C71FFDCA3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1466150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861270-A355-460D-975F-2BF1A5F23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9AD5E-0EA0-4E64-A0AB-2D0AE0C3C45F}"/>
              </a:ext>
            </a:extLst>
          </p:cNvPr>
          <p:cNvSpPr txBox="1"/>
          <p:nvPr/>
        </p:nvSpPr>
        <p:spPr>
          <a:xfrm>
            <a:off x="3942854" y="1057457"/>
            <a:ext cx="6677407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FINDINGS: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40C3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PROJECTED TOTAL JOB OPENINGS BY OCCUPATION IN MICHIGAN, 2016 TO 2026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336FF5-6F0C-4A9A-B8EA-78FF6C253E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17076"/>
              </p:ext>
            </p:extLst>
          </p:nvPr>
        </p:nvGraphicFramePr>
        <p:xfrm>
          <a:off x="3942854" y="2442067"/>
          <a:ext cx="7129104" cy="387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D360F7-9EB5-41AB-AAF6-3F3CD380CE9D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24310B-33FA-407B-A9E1-2707BB723C33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11" name="Picture 10">
              <a:hlinkClick r:id="" action="ppaction://noaction"/>
              <a:extLst>
                <a:ext uri="{FF2B5EF4-FFF2-40B4-BE49-F238E27FC236}">
                  <a16:creationId xmlns:a16="http://schemas.microsoft.com/office/drawing/2014/main" id="{7E91FB1B-32BA-470B-978A-B0CEF5575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12" name="Picture 11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37790584-564E-4057-A5FD-25EDD7867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34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923325" y="1057141"/>
            <a:ext cx="7626260" cy="4737055"/>
            <a:chOff x="4030743" y="1484445"/>
            <a:chExt cx="7292820" cy="4738289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7292032" cy="378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6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Providers able to fill licensed positions for now, but concern about future</a:t>
              </a:r>
            </a:p>
            <a:p>
              <a:pPr marL="342797" indent="-342797" defTabSz="457063">
                <a:spcAft>
                  <a:spcPts val="6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Small candidate pools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LTC must compete with other health settings, some with higher wages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Difficulty finding PTs and OTs in UP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Projected LPN shortage in MI by 2030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484445"/>
              <a:ext cx="72920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CHALLENGES:</a:t>
              </a:r>
            </a:p>
            <a:p>
              <a:pPr defTabSz="914126">
                <a:defRPr/>
              </a:pPr>
              <a:r>
                <a:rPr lang="en-US" sz="2799" b="1" dirty="0">
                  <a:solidFill>
                    <a:srgbClr val="40C3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LICENSED PROFESSIONAL WORKFORCE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031C7F-C4EF-4643-A9B7-091CFA70645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19" name="Picture 18">
              <a:hlinkClick r:id="" action="ppaction://noaction"/>
              <a:extLst>
                <a:ext uri="{FF2B5EF4-FFF2-40B4-BE49-F238E27FC236}">
                  <a16:creationId xmlns:a16="http://schemas.microsoft.com/office/drawing/2014/main" id="{3292C6C7-BEF2-4711-BFCE-CAC3CC183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0" name="Picture 19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6B17A39D-DF19-4ECA-AA8A-AFE3BBFA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14F93A-811F-4986-8172-586D680CE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314E12-3D88-4BC4-AFD5-2E5742831A89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3934039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923325" y="1057141"/>
            <a:ext cx="6447608" cy="4737055"/>
            <a:chOff x="4030743" y="1484445"/>
            <a:chExt cx="6909423" cy="4738289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378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High demand for services paired with low supply of workers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Poverty wages and poor job quality compel workers to leave their jobs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Training is inconsistent in the field</a:t>
              </a:r>
            </a:p>
            <a:p>
              <a:pPr marL="342797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Shortages are difficult to assess due to data limitations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484445"/>
              <a:ext cx="61948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CHALLENGES:</a:t>
              </a:r>
            </a:p>
            <a:p>
              <a:pPr defTabSz="914126">
                <a:defRPr/>
              </a:pPr>
              <a:r>
                <a:rPr lang="en-US" sz="2799" b="1" dirty="0">
                  <a:solidFill>
                    <a:srgbClr val="40C3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DIRECT CARE WORKFORCE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59DC26-6C72-4E50-9A3D-2FBA072580E8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4" name="Picture 23">
              <a:hlinkClick r:id="" action="ppaction://noaction"/>
              <a:extLst>
                <a:ext uri="{FF2B5EF4-FFF2-40B4-BE49-F238E27FC236}">
                  <a16:creationId xmlns:a16="http://schemas.microsoft.com/office/drawing/2014/main" id="{88CDC915-7B30-4FF0-9F24-C329F96E6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5" name="Picture 24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2D61B96B-F6CA-40ED-A16E-DB297AB70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3AE61D4-C337-4AA3-8388-775D4BC84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4F6BFF-6278-421C-BB6D-88BEC200701A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495105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624703" cy="1476942"/>
            <a:chOff x="3441789" y="777783"/>
            <a:chExt cx="6626429" cy="14773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139931" cy="954107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 compensation for Michigan’s direct care workforce.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C8A5EC5C-2FEF-4FD5-AF4D-157FDA8F15D9}"/>
              </a:ext>
            </a:extLst>
          </p:cNvPr>
          <p:cNvSpPr txBox="1"/>
          <p:nvPr/>
        </p:nvSpPr>
        <p:spPr>
          <a:xfrm>
            <a:off x="3923325" y="2418434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Provide a family-sustaining wage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Require racial and gender-based equity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Promote full-time hours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Provide workers with benefits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BE63F-C7EC-4564-B905-D1E99FAED04B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0293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C8A5EC5C-2FEF-4FD5-AF4D-157FDA8F15D9}"/>
              </a:ext>
            </a:extLst>
          </p:cNvPr>
          <p:cNvSpPr txBox="1"/>
          <p:nvPr/>
        </p:nvSpPr>
        <p:spPr>
          <a:xfrm>
            <a:off x="3928852" y="2418434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Convene a standing body of diverse stakeholders </a:t>
            </a:r>
            <a:r>
              <a:rPr lang="en-US" sz="27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progress!</a:t>
            </a:r>
            <a:endParaRPr lang="en-US" sz="2799" kern="0" dirty="0">
              <a:solidFill>
                <a:srgbClr val="4D4D4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Establish an innovation fund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 a program to recruit, train, and deploy new workers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Establish a matching service registry </a:t>
            </a:r>
            <a:r>
              <a:rPr lang="en-US" sz="27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progress!</a:t>
            </a:r>
            <a:endParaRPr lang="en-US" sz="2799" kern="0" dirty="0">
              <a:solidFill>
                <a:srgbClr val="4D4D4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933980" cy="1476942"/>
            <a:chOff x="3441789" y="777783"/>
            <a:chExt cx="6935786" cy="14773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449288" cy="954107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Invest in direct care workforce recruitment and retention in Michigan.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9FC13C-D366-4C96-B66B-CD66FEEC7F2E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360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C8A5EC5C-2FEF-4FD5-AF4D-157FDA8F15D9}"/>
              </a:ext>
            </a:extLst>
          </p:cNvPr>
          <p:cNvSpPr txBox="1"/>
          <p:nvPr/>
        </p:nvSpPr>
        <p:spPr>
          <a:xfrm>
            <a:off x="3928852" y="2729682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Mandate high-quality training curricula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Enact a credentialing system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Designate funds for entry-level training and advanced roles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624703" cy="1907718"/>
            <a:chOff x="3441789" y="777783"/>
            <a:chExt cx="6626429" cy="19082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139931" cy="1384995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Strengthen training for direct care workers across long-term care settings and programs in Michigan.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05D57E-AEE8-40C0-BF97-C0779865097B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142729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C8A5EC5C-2FEF-4FD5-AF4D-157FDA8F15D9}"/>
              </a:ext>
            </a:extLst>
          </p:cNvPr>
          <p:cNvSpPr txBox="1"/>
          <p:nvPr/>
        </p:nvSpPr>
        <p:spPr>
          <a:xfrm>
            <a:off x="3928852" y="2729682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Collect detailed data on the size and compensation of the direct workforce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Measure long-term care workforce stability and shortage indicators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Publish workforce data and make them widely available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624703" cy="1907718"/>
            <a:chOff x="3441789" y="777783"/>
            <a:chExt cx="6626429" cy="19082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139931" cy="1384995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Strengthen long-term care workforce data collection and reporting in Michigan.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1A27F23-82A7-43C3-8552-CB3FE6F82D51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565778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876F8-7412-4AC0-BA94-CC0114A61676}"/>
              </a:ext>
            </a:extLst>
          </p:cNvPr>
          <p:cNvGrpSpPr/>
          <p:nvPr/>
        </p:nvGrpSpPr>
        <p:grpSpPr>
          <a:xfrm>
            <a:off x="3923325" y="1057141"/>
            <a:ext cx="6628714" cy="4737055"/>
            <a:chOff x="4030743" y="1484445"/>
            <a:chExt cx="7103501" cy="4738289"/>
          </a:xfrm>
        </p:grpSpPr>
        <p:sp>
          <p:nvSpPr>
            <p:cNvPr id="10" name="Google Shape;43;p9">
              <a:extLst>
                <a:ext uri="{FF2B5EF4-FFF2-40B4-BE49-F238E27FC236}">
                  <a16:creationId xmlns:a16="http://schemas.microsoft.com/office/drawing/2014/main" id="{8B2F5D86-2FD2-43F6-B627-A564CF4FAAA5}"/>
                </a:ext>
              </a:extLst>
            </p:cNvPr>
            <p:cNvSpPr txBox="1"/>
            <p:nvPr/>
          </p:nvSpPr>
          <p:spPr>
            <a:xfrm>
              <a:off x="4030743" y="2438552"/>
              <a:ext cx="6909423" cy="378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Recipients want to remain at home with control over own life and care</a:t>
              </a:r>
            </a:p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Physical and emotional toll on family caregivers</a:t>
              </a:r>
            </a:p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Extremely difficult to finance and navigate care</a:t>
              </a:r>
            </a:p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2799" kern="0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Difficult to recruit and retain direct care workers</a:t>
              </a:r>
            </a:p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endPara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endPara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799860" lvl="1" indent="-342797" defTabSz="457063">
                <a:spcAft>
                  <a:spcPts val="1200"/>
                </a:spcAft>
                <a:buClr>
                  <a:srgbClr val="4D4D4C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endPara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E918E8-B139-44AC-872D-2C797A081BB3}"/>
                </a:ext>
              </a:extLst>
            </p:cNvPr>
            <p:cNvSpPr txBox="1"/>
            <p:nvPr/>
          </p:nvSpPr>
          <p:spPr>
            <a:xfrm>
              <a:off x="4031530" y="1484445"/>
              <a:ext cx="71027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>
                  <a:solidFill>
                    <a:srgbClr val="4D4D4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CHALLENGES:</a:t>
              </a:r>
            </a:p>
            <a:p>
              <a:pPr defTabSz="914126">
                <a:defRPr/>
              </a:pPr>
              <a:r>
                <a:rPr lang="en-US" sz="2799" b="1" dirty="0">
                  <a:solidFill>
                    <a:srgbClr val="40C3B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CARE RECIPIENTS AND THEIR CAREGIVERS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59DC26-6C72-4E50-9A3D-2FBA072580E8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4" name="Picture 23">
              <a:hlinkClick r:id="" action="ppaction://noaction"/>
              <a:extLst>
                <a:ext uri="{FF2B5EF4-FFF2-40B4-BE49-F238E27FC236}">
                  <a16:creationId xmlns:a16="http://schemas.microsoft.com/office/drawing/2014/main" id="{88CDC915-7B30-4FF0-9F24-C329F96E6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5" name="Picture 24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2D61B96B-F6CA-40ED-A16E-DB297AB70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3AE61D4-C337-4AA3-8388-775D4BC84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E75B32-19AB-4179-92C5-FC2A19D4CCD1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134818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624703" cy="1476942"/>
            <a:chOff x="3441789" y="777783"/>
            <a:chExt cx="6626429" cy="14773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139931" cy="954107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 navigation assistance for Michigan’s family caregivers.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4" name="Google Shape;43;p9">
            <a:extLst>
              <a:ext uri="{FF2B5EF4-FFF2-40B4-BE49-F238E27FC236}">
                <a16:creationId xmlns:a16="http://schemas.microsoft.com/office/drawing/2014/main" id="{757EEE64-765D-4C95-BB7B-3C3D02D62570}"/>
              </a:ext>
            </a:extLst>
          </p:cNvPr>
          <p:cNvSpPr txBox="1"/>
          <p:nvPr/>
        </p:nvSpPr>
        <p:spPr>
          <a:xfrm>
            <a:off x="3923325" y="2418434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Review and assess strengths and weaknesses of information sources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Pilot new models of navigation assistance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Engage community resources to enhance their ability to distribute information to families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F9692-2C4B-4A5B-AD54-257C31760157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4150866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624703" cy="1907718"/>
            <a:chOff x="3441789" y="777783"/>
            <a:chExt cx="6626429" cy="19082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139931" cy="1384995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 new funding and benefit structures to support family caregivers in Michigan.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24E55B3B-2412-481A-B173-1082F0BC2422}"/>
              </a:ext>
            </a:extLst>
          </p:cNvPr>
          <p:cNvSpPr txBox="1"/>
          <p:nvPr/>
        </p:nvSpPr>
        <p:spPr>
          <a:xfrm>
            <a:off x="3928852" y="2705337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Develop new benefit options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Create income-replacement mechanisms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Institute protections from foreclosure and eviction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Engage employers in devising new benefits and protections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A32DD-82AE-4A14-8511-DD3FBF67617F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130400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9903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780DB-8E48-47A2-95D1-F02862E5E7D8}"/>
              </a:ext>
            </a:extLst>
          </p:cNvPr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7B1FD-D408-4ED6-8EAB-EDF4883C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124" y="1940710"/>
            <a:ext cx="2767134" cy="356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5C88F-C751-42F8-B23D-7097B8AB6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54" y="1940710"/>
            <a:ext cx="5520858" cy="356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FDF55-5F98-419F-BBF4-22F8553232EC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85414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933980" cy="1907718"/>
            <a:chOff x="3441789" y="777783"/>
            <a:chExt cx="6935786" cy="19082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449288" cy="1384995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Devise additional supports for Michigan’s family caregivers to improve their physical and mental/emotional health.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24E55B3B-2412-481A-B173-1082F0BC2422}"/>
              </a:ext>
            </a:extLst>
          </p:cNvPr>
          <p:cNvSpPr txBox="1"/>
          <p:nvPr/>
        </p:nvSpPr>
        <p:spPr>
          <a:xfrm>
            <a:off x="3928852" y="2705337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Publicize new and existing family caregiver supports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Assess capacity </a:t>
            </a: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current supports and develop a plan to quickly address shortfalls in support services</a:t>
            </a: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Educate health care professionals about recognizing caregiving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F547E-CAD8-486F-A7B3-15BB950F56FE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2278431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E6429-A488-48EB-8749-153706FD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27"/>
          <a:stretch/>
        </p:blipFill>
        <p:spPr>
          <a:xfrm>
            <a:off x="0" y="-2438"/>
            <a:ext cx="2869712" cy="68562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295212-B62B-494E-AD7C-9B2DF6D117B5}"/>
              </a:ext>
            </a:extLst>
          </p:cNvPr>
          <p:cNvGrpSpPr/>
          <p:nvPr/>
        </p:nvGrpSpPr>
        <p:grpSpPr>
          <a:xfrm>
            <a:off x="3442481" y="821965"/>
            <a:ext cx="6933980" cy="1907718"/>
            <a:chOff x="3441789" y="777783"/>
            <a:chExt cx="6935786" cy="19082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A5828-E5D1-4541-B035-5D3666F43050}"/>
                </a:ext>
              </a:extLst>
            </p:cNvPr>
            <p:cNvGrpSpPr/>
            <p:nvPr/>
          </p:nvGrpSpPr>
          <p:grpSpPr>
            <a:xfrm>
              <a:off x="3441789" y="777783"/>
              <a:ext cx="6268815" cy="523220"/>
              <a:chOff x="3436993" y="-196586"/>
              <a:chExt cx="6268815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656262-C01C-4875-B442-190F9D0576A4}"/>
                  </a:ext>
                </a:extLst>
              </p:cNvPr>
              <p:cNvSpPr txBox="1"/>
              <p:nvPr/>
            </p:nvSpPr>
            <p:spPr>
              <a:xfrm>
                <a:off x="3923491" y="-196586"/>
                <a:ext cx="5782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spcAft>
                    <a:spcPts val="1200"/>
                  </a:spcAft>
                  <a:defRPr/>
                </a:pPr>
                <a:r>
                  <a:rPr lang="en-US" sz="2799" b="1" dirty="0">
                    <a:solidFill>
                      <a:srgbClr val="4D4D4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Recommendation</a:t>
                </a:r>
              </a:p>
            </p:txBody>
          </p:sp>
          <p:pic>
            <p:nvPicPr>
              <p:cNvPr id="11" name="Graphic 10" descr="Light bulb">
                <a:extLst>
                  <a:ext uri="{FF2B5EF4-FFF2-40B4-BE49-F238E27FC236}">
                    <a16:creationId xmlns:a16="http://schemas.microsoft.com/office/drawing/2014/main" id="{ABDAF4F1-2346-4151-B517-1DEBA8EE2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6993" y="-195580"/>
                <a:ext cx="486498" cy="521208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BF743E-71CC-48A4-A7A8-561138F2C3F9}"/>
                </a:ext>
              </a:extLst>
            </p:cNvPr>
            <p:cNvSpPr txBox="1"/>
            <p:nvPr/>
          </p:nvSpPr>
          <p:spPr>
            <a:xfrm>
              <a:off x="3928287" y="1301003"/>
              <a:ext cx="6449288" cy="1384995"/>
            </a:xfrm>
            <a:prstGeom prst="rect">
              <a:avLst/>
            </a:prstGeom>
            <a:noFill/>
          </p:spPr>
          <p:txBody>
            <a:bodyPr wrap="square" lIns="91416" rtlCol="0">
              <a:spAutoFit/>
            </a:bodyPr>
            <a:lstStyle/>
            <a:p>
              <a:pPr defTabSz="457063">
                <a:defRPr/>
              </a:pP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Devise additional supports for Michigan’s family caregivers to improve their physical and mental/emotional health. (</a:t>
              </a:r>
              <a:r>
                <a:rPr lang="en-US" sz="2799" b="1" dirty="0" err="1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</a:t>
              </a:r>
              <a:r>
                <a:rPr lang="en-US" sz="2799" b="1" dirty="0">
                  <a:solidFill>
                    <a:srgbClr val="EA28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’d)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ED068-B531-439A-B558-ADCD6C667A60}"/>
              </a:ext>
            </a:extLst>
          </p:cNvPr>
          <p:cNvGrpSpPr/>
          <p:nvPr/>
        </p:nvGrpSpPr>
        <p:grpSpPr>
          <a:xfrm>
            <a:off x="9875966" y="257024"/>
            <a:ext cx="1519238" cy="620991"/>
            <a:chOff x="9479663" y="104001"/>
            <a:chExt cx="1519634" cy="621153"/>
          </a:xfrm>
        </p:grpSpPr>
        <p:pic>
          <p:nvPicPr>
            <p:cNvPr id="27" name="Picture 26">
              <a:hlinkClick r:id="" action="ppaction://noaction"/>
              <a:extLst>
                <a:ext uri="{FF2B5EF4-FFF2-40B4-BE49-F238E27FC236}">
                  <a16:creationId xmlns:a16="http://schemas.microsoft.com/office/drawing/2014/main" id="{65EDF273-D98E-42E6-90E8-D348AAAF1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46456" y="160065"/>
              <a:ext cx="552841" cy="509024"/>
            </a:xfrm>
            <a:prstGeom prst="rect">
              <a:avLst/>
            </a:prstGeom>
          </p:spPr>
        </p:pic>
        <p:pic>
          <p:nvPicPr>
            <p:cNvPr id="28" name="Picture 27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B10A5C7-F280-4801-9BE8-5E9720EE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663" y="104001"/>
              <a:ext cx="840384" cy="621153"/>
            </a:xfrm>
            <a:prstGeom prst="rect">
              <a:avLst/>
            </a:prstGeom>
          </p:spPr>
        </p:pic>
      </p:grpSp>
      <p:sp>
        <p:nvSpPr>
          <p:cNvPr id="3" name="Google Shape;43;p9">
            <a:extLst>
              <a:ext uri="{FF2B5EF4-FFF2-40B4-BE49-F238E27FC236}">
                <a16:creationId xmlns:a16="http://schemas.microsoft.com/office/drawing/2014/main" id="{24E55B3B-2412-481A-B173-1082F0BC2422}"/>
              </a:ext>
            </a:extLst>
          </p:cNvPr>
          <p:cNvSpPr txBox="1"/>
          <p:nvPr/>
        </p:nvSpPr>
        <p:spPr>
          <a:xfrm>
            <a:off x="3928852" y="2705337"/>
            <a:ext cx="6447608" cy="236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Create a toll-free hotline for family caregivers </a:t>
            </a:r>
          </a:p>
          <a:p>
            <a:pPr marL="799860" lvl="1" indent="-342797" defTabSz="457063">
              <a:spcAft>
                <a:spcPts val="1200"/>
              </a:spcAft>
              <a:buClr>
                <a:srgbClr val="4D4D4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799" kern="0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Identify local culturally relevant resources for caregivers and publicize them through familiar social or faith-based entities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0AEFF-B703-4701-892A-9182B1D7D923}"/>
              </a:ext>
            </a:extLst>
          </p:cNvPr>
          <p:cNvSpPr txBox="1"/>
          <p:nvPr/>
        </p:nvSpPr>
        <p:spPr>
          <a:xfrm>
            <a:off x="3768944" y="6324050"/>
            <a:ext cx="762626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lvl="1" algn="r" defTabSz="914126">
              <a:defRPr/>
            </a:pP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MICHIGAN’S LONG-TERM CARE WORKFORCE   </a:t>
            </a:r>
            <a:r>
              <a:rPr lang="en-US" sz="1200" dirty="0">
                <a:solidFill>
                  <a:srgbClr val="4C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200" dirty="0">
                <a:solidFill>
                  <a:srgbClr val="9E9F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3571532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6531" y="3774586"/>
            <a:ext cx="4870692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Stephen Campbell</a:t>
            </a:r>
            <a:br>
              <a:rPr lang="en-US" sz="24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bg1"/>
                </a:solidFill>
                <a:ea typeface="Arial" charset="0"/>
                <a:cs typeface="Arial" charset="0"/>
              </a:rPr>
              <a:t>Title Data and Policy Analyst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PHI</a:t>
            </a:r>
            <a:br>
              <a:rPr lang="en-US" sz="24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>
                <a:solidFill>
                  <a:srgbClr val="00B0AA"/>
                </a:solidFill>
                <a:ea typeface="Arial" charset="0"/>
                <a:cs typeface="Arial" charset="0"/>
              </a:rPr>
              <a:t>scampbell@phinational.org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530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cs typeface="Arial"/>
              </a:rPr>
              <a:t>© PHI 2020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530" y="6003235"/>
            <a:ext cx="734553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Arial" charset="0"/>
                <a:cs typeface="Arial" charset="0"/>
              </a:rPr>
              <a:t>400 East Fordham Road, 11th Floor   </a:t>
            </a:r>
            <a:r>
              <a:rPr lang="en-US" sz="1400" dirty="0">
                <a:solidFill>
                  <a:srgbClr val="D48028"/>
                </a:solidFill>
                <a:ea typeface="Arial" charset="0"/>
                <a:cs typeface="Arial" charset="0"/>
              </a:rPr>
              <a:t>•</a:t>
            </a:r>
            <a:r>
              <a:rPr lang="en-US" sz="1400" dirty="0">
                <a:solidFill>
                  <a:schemeClr val="bg1"/>
                </a:solidFill>
                <a:ea typeface="Arial" charset="0"/>
                <a:cs typeface="Arial" charset="0"/>
              </a:rPr>
              <a:t>  Bronx, New York 10458   </a:t>
            </a:r>
            <a:r>
              <a:rPr lang="en-US" sz="1400" dirty="0">
                <a:solidFill>
                  <a:srgbClr val="D48028"/>
                </a:solidFill>
                <a:ea typeface="Arial" charset="0"/>
                <a:cs typeface="Arial" charset="0"/>
              </a:rPr>
              <a:t>•</a:t>
            </a:r>
            <a:r>
              <a:rPr lang="en-US" sz="1400" dirty="0">
                <a:solidFill>
                  <a:srgbClr val="BC6724"/>
                </a:solidFill>
                <a:ea typeface="Arial" charset="0"/>
                <a:cs typeface="Arial" charset="0"/>
              </a:rPr>
              <a:t>   </a:t>
            </a:r>
            <a:r>
              <a:rPr lang="en-US" sz="1400" dirty="0" err="1">
                <a:solidFill>
                  <a:schemeClr val="bg1"/>
                </a:solidFill>
                <a:ea typeface="Arial" charset="0"/>
                <a:cs typeface="Arial" charset="0"/>
              </a:rPr>
              <a:t>www.PHInational.org</a:t>
            </a:r>
            <a:r>
              <a:rPr lang="en-US" sz="1400" dirty="0">
                <a:solidFill>
                  <a:srgbClr val="BC6724"/>
                </a:solidFill>
                <a:ea typeface="Arial" charset="0"/>
                <a:cs typeface="Arial" charset="0"/>
              </a:rPr>
              <a:t>  </a:t>
            </a:r>
            <a:endParaRPr lang="en-US" sz="14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1926" y="3774586"/>
            <a:ext cx="4870692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Sarah Slocum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a typeface="Arial" charset="0"/>
                <a:cs typeface="Arial" charset="0"/>
              </a:rPr>
              <a:t>Co-director, Program To Improve Eldercare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Altarum Institute</a:t>
            </a:r>
            <a:br>
              <a:rPr lang="en-US" sz="24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>
                <a:solidFill>
                  <a:srgbClr val="00B0AA"/>
                </a:solidFill>
                <a:ea typeface="Arial" charset="0"/>
                <a:cs typeface="Arial" charset="0"/>
              </a:rPr>
              <a:t>sarah.slocum@altarum.org</a:t>
            </a:r>
          </a:p>
        </p:txBody>
      </p:sp>
    </p:spTree>
    <p:extLst>
      <p:ext uri="{BB962C8B-B14F-4D97-AF65-F5344CB8AC3E}">
        <p14:creationId xmlns:p14="http://schemas.microsoft.com/office/powerpoint/2010/main" val="55597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9903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780DB-8E48-47A2-95D1-F02862E5E7D8}"/>
              </a:ext>
            </a:extLst>
          </p:cNvPr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628D9-CB13-448C-A411-B5D341DE3F64}"/>
              </a:ext>
            </a:extLst>
          </p:cNvPr>
          <p:cNvSpPr txBox="1"/>
          <p:nvPr/>
        </p:nvSpPr>
        <p:spPr>
          <a:xfrm>
            <a:off x="2843918" y="1481223"/>
            <a:ext cx="669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26">
              <a:defRPr/>
            </a:pPr>
            <a:r>
              <a:rPr lang="en-US" sz="2000" b="1" dirty="0">
                <a:solidFill>
                  <a:srgbClr val="4C4D4C"/>
                </a:solidFill>
              </a:rPr>
              <a:t>PHI Workforce Data Center</a:t>
            </a:r>
          </a:p>
          <a:p>
            <a:pPr lvl="0" algn="ctr" defTabSz="914126">
              <a:defRPr/>
            </a:pPr>
            <a:r>
              <a:rPr lang="en-US" sz="1200" b="1" dirty="0">
                <a:solidFill>
                  <a:srgbClr val="4C4D4C"/>
                </a:solidFill>
              </a:rPr>
              <a:t>phinational.org/workforce-data-center</a:t>
            </a:r>
            <a:endParaRPr lang="en-US" sz="1600" b="1" dirty="0">
              <a:solidFill>
                <a:srgbClr val="4C4D4C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4DFB7E-7C9E-4B4B-AF20-D8ABF34CD55F}"/>
              </a:ext>
            </a:extLst>
          </p:cNvPr>
          <p:cNvGrpSpPr/>
          <p:nvPr/>
        </p:nvGrpSpPr>
        <p:grpSpPr>
          <a:xfrm>
            <a:off x="1450792" y="2073149"/>
            <a:ext cx="4964049" cy="4135373"/>
            <a:chOff x="1450792" y="2073149"/>
            <a:chExt cx="4964049" cy="41353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8E3F60-1A2A-4911-AA66-648E1E8D8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57" y="2073149"/>
              <a:ext cx="4818084" cy="28965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6D8522-CF6C-4314-826E-829E4C0A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0792" y="5016614"/>
              <a:ext cx="4964049" cy="1191908"/>
            </a:xfrm>
            <a:prstGeom prst="rect">
              <a:avLst/>
            </a:prstGeom>
          </p:spPr>
        </p:pic>
      </p:grpSp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6F86051B-F18A-4CC9-A706-1511B5F88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68" y="2589893"/>
            <a:ext cx="3711656" cy="3101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3FB7C-FC9C-4398-878A-38F516B64DAA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129775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2228447" y="1378317"/>
            <a:ext cx="77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The direct care workforce is growing rapidly.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2528C9-D514-45E4-85C3-AB4314687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64112"/>
              </p:ext>
            </p:extLst>
          </p:nvPr>
        </p:nvGraphicFramePr>
        <p:xfrm>
          <a:off x="2741464" y="2062075"/>
          <a:ext cx="6705895" cy="403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923541-490F-424B-8CBB-9AF7E3E65E07}"/>
              </a:ext>
            </a:extLst>
          </p:cNvPr>
          <p:cNvSpPr/>
          <p:nvPr/>
        </p:nvSpPr>
        <p:spPr>
          <a:xfrm>
            <a:off x="2741464" y="5563518"/>
            <a:ext cx="7096599" cy="5323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E01D8-175A-4DFF-954E-A6EE00936A0A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E5E91D-931C-49D6-B39B-436152F8F9D1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“Workforce Data Center.” Last modified September 14, 2020. 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https://phinational.org/policy-research/workforce-data-center/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09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212468-1585-4ED4-A7F2-D2FCC6DDD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33607"/>
              </p:ext>
            </p:extLst>
          </p:nvPr>
        </p:nvGraphicFramePr>
        <p:xfrm>
          <a:off x="2741463" y="2076679"/>
          <a:ext cx="6705895" cy="401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2228447" y="1378317"/>
            <a:ext cx="77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The direct care workforce is growing rapidly.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76686-6B59-4E2B-B52C-7D5075EB7315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CC2035-BD05-4E13-B286-CA6CDA0C11A8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“Workforce Data Center.” Last modified September 14, 2020. 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https://phinational.org/policy-research/workforce-data-center/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95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2415884" y="1378317"/>
            <a:ext cx="735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Three primary factors contribute to rising.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2814E2-E5E2-439F-BE19-FFBA4927D8E3}"/>
              </a:ext>
            </a:extLst>
          </p:cNvPr>
          <p:cNvGrpSpPr/>
          <p:nvPr/>
        </p:nvGrpSpPr>
        <p:grpSpPr>
          <a:xfrm>
            <a:off x="1059830" y="2906911"/>
            <a:ext cx="10311782" cy="2995602"/>
            <a:chOff x="937178" y="2159737"/>
            <a:chExt cx="10314468" cy="299638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DF04EE-E0A2-4E4C-948F-B85DECC7A1B7}"/>
                </a:ext>
              </a:extLst>
            </p:cNvPr>
            <p:cNvSpPr/>
            <p:nvPr/>
          </p:nvSpPr>
          <p:spPr>
            <a:xfrm>
              <a:off x="8934466" y="2159737"/>
              <a:ext cx="1435014" cy="1435014"/>
            </a:xfrm>
            <a:prstGeom prst="ellipse">
              <a:avLst/>
            </a:prstGeom>
            <a:solidFill>
              <a:srgbClr val="D480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529F67-8010-4A56-9EAA-B7565867BBBD}"/>
                </a:ext>
              </a:extLst>
            </p:cNvPr>
            <p:cNvSpPr/>
            <p:nvPr/>
          </p:nvSpPr>
          <p:spPr>
            <a:xfrm>
              <a:off x="5379400" y="2159737"/>
              <a:ext cx="1435014" cy="1435014"/>
            </a:xfrm>
            <a:prstGeom prst="ellipse">
              <a:avLst/>
            </a:prstGeom>
            <a:solidFill>
              <a:srgbClr val="D480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A62C0E-8253-4D91-BEF6-903331C09348}"/>
                </a:ext>
              </a:extLst>
            </p:cNvPr>
            <p:cNvSpPr/>
            <p:nvPr/>
          </p:nvSpPr>
          <p:spPr>
            <a:xfrm>
              <a:off x="1827955" y="2159737"/>
              <a:ext cx="1435014" cy="1435014"/>
            </a:xfrm>
            <a:prstGeom prst="ellipse">
              <a:avLst/>
            </a:prstGeom>
            <a:solidFill>
              <a:srgbClr val="D480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B91646-14F5-4F64-A41F-CCF830CE56DA}"/>
                </a:ext>
              </a:extLst>
            </p:cNvPr>
            <p:cNvSpPr txBox="1"/>
            <p:nvPr/>
          </p:nvSpPr>
          <p:spPr>
            <a:xfrm>
              <a:off x="937178" y="3771124"/>
              <a:ext cx="31995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4C4D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Growing Population of Older Adults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422DFC-C044-46B2-828E-C5BB2E3EED28}"/>
                </a:ext>
              </a:extLst>
            </p:cNvPr>
            <p:cNvSpPr txBox="1"/>
            <p:nvPr/>
          </p:nvSpPr>
          <p:spPr>
            <a:xfrm>
              <a:off x="4494629" y="3771124"/>
              <a:ext cx="31995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4C4D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Consumer Preferences </a:t>
              </a:r>
            </a:p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4C4D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for Care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CEB932-0787-4BFE-B15B-F6AF282E7627}"/>
                </a:ext>
              </a:extLst>
            </p:cNvPr>
            <p:cNvSpPr txBox="1"/>
            <p:nvPr/>
          </p:nvSpPr>
          <p:spPr>
            <a:xfrm>
              <a:off x="8052079" y="3771124"/>
              <a:ext cx="31995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8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srgbClr val="4C4D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Policy and Programmatic Changes</a:t>
              </a:r>
            </a:p>
          </p:txBody>
        </p:sp>
      </p:grpSp>
      <p:pic>
        <p:nvPicPr>
          <p:cNvPr id="18" name="Graphic 17" descr="Upward trend">
            <a:extLst>
              <a:ext uri="{FF2B5EF4-FFF2-40B4-BE49-F238E27FC236}">
                <a16:creationId xmlns:a16="http://schemas.microsoft.com/office/drawing/2014/main" id="{37CF6EF2-66B6-422E-B6A7-87BC0051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0614" y="3167150"/>
            <a:ext cx="914162" cy="914162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137B81E4-9472-4A81-A6CF-1B06C61D4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8639" y="3167150"/>
            <a:ext cx="914162" cy="914162"/>
          </a:xfrm>
          <a:prstGeom prst="rect">
            <a:avLst/>
          </a:prstGeom>
        </p:spPr>
      </p:pic>
      <p:pic>
        <p:nvPicPr>
          <p:cNvPr id="20" name="Graphic 19" descr="Court">
            <a:extLst>
              <a:ext uri="{FF2B5EF4-FFF2-40B4-BE49-F238E27FC236}">
                <a16:creationId xmlns:a16="http://schemas.microsoft.com/office/drawing/2014/main" id="{E9EA53CB-4410-4D2F-8A64-B58C8956C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06667" y="3167150"/>
            <a:ext cx="914162" cy="9141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A3ECDB-801C-4E39-8001-5B97E7C9A6FD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384171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80D96B7-2CF0-4149-B780-313C36508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783316"/>
              </p:ext>
            </p:extLst>
          </p:nvPr>
        </p:nvGraphicFramePr>
        <p:xfrm>
          <a:off x="1059115" y="4807804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8F33A11-3F32-4A37-8B39-0B63B6CDD2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000533"/>
              </p:ext>
            </p:extLst>
          </p:nvPr>
        </p:nvGraphicFramePr>
        <p:xfrm>
          <a:off x="1072003" y="3664804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0E6FE6D-7E2A-40E2-92CC-41178C9D9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374789"/>
              </p:ext>
            </p:extLst>
          </p:nvPr>
        </p:nvGraphicFramePr>
        <p:xfrm>
          <a:off x="1059830" y="2507022"/>
          <a:ext cx="11430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31591" y="530606"/>
            <a:ext cx="10506477" cy="44222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en-US" sz="1800" dirty="0"/>
              <a:t>An Overview of the Direct Care Workforce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903" y="6477000"/>
            <a:ext cx="227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© PHI 2020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ACB40-D8A8-46A1-8075-BA29D1AE73E2}"/>
              </a:ext>
            </a:extLst>
          </p:cNvPr>
          <p:cNvSpPr txBox="1"/>
          <p:nvPr/>
        </p:nvSpPr>
        <p:spPr>
          <a:xfrm>
            <a:off x="2186532" y="2767137"/>
            <a:ext cx="716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87 percent are women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9463E-E03F-4659-A3B6-03A23A823E27}"/>
              </a:ext>
            </a:extLst>
          </p:cNvPr>
          <p:cNvSpPr txBox="1"/>
          <p:nvPr/>
        </p:nvSpPr>
        <p:spPr>
          <a:xfrm>
            <a:off x="2214288" y="3974404"/>
            <a:ext cx="716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59 percent are people of color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50424-5B61-40F2-8096-F4AB607E93F9}"/>
              </a:ext>
            </a:extLst>
          </p:cNvPr>
          <p:cNvSpPr txBox="1"/>
          <p:nvPr/>
        </p:nvSpPr>
        <p:spPr>
          <a:xfrm>
            <a:off x="2214288" y="5117404"/>
            <a:ext cx="716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lang="en-US" sz="2800" dirty="0">
                <a:solidFill>
                  <a:srgbClr val="4D4D4C"/>
                </a:solidFill>
                <a:latin typeface="Arial" panose="020B0604020202020204"/>
                <a:ea typeface="Arial" charset="0"/>
                <a:cs typeface="Arial" charset="0"/>
              </a:rPr>
              <a:t>27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 percent are immigrants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9281-09EB-44B7-ADEF-DDB40123D88D}"/>
              </a:ext>
            </a:extLst>
          </p:cNvPr>
          <p:cNvSpPr txBox="1"/>
          <p:nvPr/>
        </p:nvSpPr>
        <p:spPr>
          <a:xfrm>
            <a:off x="1059830" y="1378317"/>
            <a:ext cx="10378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</a:rPr>
              <a:t>Most direct care workers are women, people of color, and immigrants.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6A0ED-985F-46AC-874C-1D8D1CFA533A}"/>
              </a:ext>
            </a:extLst>
          </p:cNvPr>
          <p:cNvSpPr txBox="1"/>
          <p:nvPr/>
        </p:nvSpPr>
        <p:spPr>
          <a:xfrm>
            <a:off x="4707172" y="6477000"/>
            <a:ext cx="670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E9F9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Workforce Shortage in Long-Term Care  •   December 14,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4E4601-96BD-4CF5-A91E-7F87EF2D9467}"/>
              </a:ext>
            </a:extLst>
          </p:cNvPr>
          <p:cNvSpPr/>
          <p:nvPr/>
        </p:nvSpPr>
        <p:spPr>
          <a:xfrm>
            <a:off x="931591" y="6163346"/>
            <a:ext cx="10481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PHI. “Workforce Data Center.” Last modified September 14, 2020. 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https://phinational.org/policy-research/workforce-data-center/</a:t>
            </a:r>
            <a:r>
              <a:rPr lang="en-US" sz="1000" dirty="0">
                <a:solidFill>
                  <a:srgbClr val="9E9F9E"/>
                </a:solidFill>
                <a:latin typeface="Arial" panose="020B0604020202020204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03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HI Master">
      <a:dk1>
        <a:srgbClr val="4C4D4C"/>
      </a:dk1>
      <a:lt1>
        <a:srgbClr val="FFFFFF"/>
      </a:lt1>
      <a:dk2>
        <a:srgbClr val="898A89"/>
      </a:dk2>
      <a:lt2>
        <a:srgbClr val="EEECE1"/>
      </a:lt2>
      <a:accent1>
        <a:srgbClr val="1C99D6"/>
      </a:accent1>
      <a:accent2>
        <a:srgbClr val="D38027"/>
      </a:accent2>
      <a:accent3>
        <a:srgbClr val="00B0AA"/>
      </a:accent3>
      <a:accent4>
        <a:srgbClr val="D1A430"/>
      </a:accent4>
      <a:accent5>
        <a:srgbClr val="257196"/>
      </a:accent5>
      <a:accent6>
        <a:srgbClr val="954C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FD0E9EFB21845BBBE76BFA58B8B4C" ma:contentTypeVersion="8" ma:contentTypeDescription="Create a new document." ma:contentTypeScope="" ma:versionID="48eedff5a5ec977b2fbe5af5b639395d">
  <xsd:schema xmlns:xsd="http://www.w3.org/2001/XMLSchema" xmlns:xs="http://www.w3.org/2001/XMLSchema" xmlns:p="http://schemas.microsoft.com/office/2006/metadata/properties" xmlns:ns2="2f9a1bf0-2d3c-45d4-9698-ed1d5a6132b7" xmlns:ns3="http://schemas.microsoft.com/sharepoint/v4" xmlns:ns4="9ce28e64-b016-4749-96c9-9f3451924d01" targetNamespace="http://schemas.microsoft.com/office/2006/metadata/properties" ma:root="true" ma:fieldsID="b4313aac26ec1d693e7a2ea81165ed76" ns2:_="" ns3:_="" ns4:_="">
    <xsd:import namespace="2f9a1bf0-2d3c-45d4-9698-ed1d5a6132b7"/>
    <xsd:import namespace="http://schemas.microsoft.com/sharepoint/v4"/>
    <xsd:import namespace="9ce28e64-b016-4749-96c9-9f3451924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a1bf0-2d3c-45d4-9698-ed1d5a613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28e64-b016-4749-96c9-9f3451924d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9FEB0-C8D0-4E0D-A9AE-687A1E2DC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a1bf0-2d3c-45d4-9698-ed1d5a6132b7"/>
    <ds:schemaRef ds:uri="http://schemas.microsoft.com/sharepoint/v4"/>
    <ds:schemaRef ds:uri="9ce28e64-b016-4749-96c9-9f3451924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606DC5-0F59-4765-8FA8-FB3DE8150BCA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9ce28e64-b016-4749-96c9-9f3451924d01"/>
    <ds:schemaRef ds:uri="http://purl.org/dc/elements/1.1/"/>
    <ds:schemaRef ds:uri="http://schemas.microsoft.com/sharepoint/v4"/>
    <ds:schemaRef ds:uri="2f9a1bf0-2d3c-45d4-9698-ed1d5a6132b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D4E271-050A-4EFD-A324-482775B81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1916</Words>
  <Application>Microsoft Office PowerPoint</Application>
  <PresentationFormat>Custom</PresentationFormat>
  <Paragraphs>274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The Workforce Shortage in Long-Term Care:  Evidence, Implications, and Advocacy Opportunities</vt:lpstr>
      <vt:lpstr>PowerPoint Presentation</vt:lpstr>
      <vt:lpstr>Snapshot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An Overview of the Direct Care Workforce</vt:lpstr>
      <vt:lpstr>Advocacy Opportunities to Strengthen the Workforce</vt:lpstr>
      <vt:lpstr>Advocacy Opportunities to Strengthen the Workforce</vt:lpstr>
      <vt:lpstr>Advocacy Opportunities to Strengthen the Workforce</vt:lpstr>
      <vt:lpstr>Advocacy Opportunities to Strengthen the Workforce</vt:lpstr>
      <vt:lpstr>Advocacy Opportunities to Strengthen the Workforce</vt:lpstr>
      <vt:lpstr>Advocacy Opportunities to Strengthen the Workforce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RD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Renata Dmytrowski</dc:creator>
  <cp:keywords/>
  <dc:description/>
  <cp:lastModifiedBy>Sarah Slocum</cp:lastModifiedBy>
  <cp:revision>102</cp:revision>
  <dcterms:created xsi:type="dcterms:W3CDTF">2016-09-16T17:12:20Z</dcterms:created>
  <dcterms:modified xsi:type="dcterms:W3CDTF">2021-01-22T18:23:52Z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0x010100D0BFD0E9EFB21845BBBE76BFA58B8B4C</vt:lpwstr>
  </property>
  <property fmtid="{D5CDD505-2E9C-101B-9397-08002B2CF9AE}" pid="3" name="Order">
    <vt:r8>41800</vt:r8>
  </property>
  <property fmtid="{D5CDD505-2E9C-101B-9397-08002B2CF9AE}" pid="4" name="xd_ProgID">
    <vt:lpwstr/>
  </property>
  <property fmtid="{D5CDD505-2E9C-101B-9397-08002B2CF9AE}" pid="5" name="_CopySource">
    <vt:lpwstr>https://phi.sharepoint.com/communications/Commdocs/Fall 2016 rebrand/PHI PowerPoint template 2016.pptx</vt:lpwstr>
  </property>
  <property fmtid="{D5CDD505-2E9C-101B-9397-08002B2CF9AE}" pid="6" name="TemplateUrl">
    <vt:lpwstr/>
  </property>
</Properties>
</file>